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30"/>
  </p:notesMasterIdLst>
  <p:sldIdLst>
    <p:sldId id="256" r:id="rId2"/>
    <p:sldId id="260" r:id="rId3"/>
    <p:sldId id="329" r:id="rId4"/>
    <p:sldId id="330" r:id="rId5"/>
    <p:sldId id="258" r:id="rId6"/>
    <p:sldId id="331" r:id="rId7"/>
    <p:sldId id="332" r:id="rId8"/>
    <p:sldId id="333" r:id="rId9"/>
    <p:sldId id="265" r:id="rId10"/>
    <p:sldId id="336" r:id="rId11"/>
    <p:sldId id="267" r:id="rId12"/>
    <p:sldId id="268" r:id="rId13"/>
    <p:sldId id="262" r:id="rId14"/>
    <p:sldId id="277" r:id="rId15"/>
    <p:sldId id="263" r:id="rId16"/>
    <p:sldId id="342" r:id="rId17"/>
    <p:sldId id="343" r:id="rId18"/>
    <p:sldId id="344" r:id="rId19"/>
    <p:sldId id="339" r:id="rId20"/>
    <p:sldId id="340" r:id="rId21"/>
    <p:sldId id="341" r:id="rId22"/>
    <p:sldId id="271" r:id="rId23"/>
    <p:sldId id="272" r:id="rId24"/>
    <p:sldId id="273" r:id="rId25"/>
    <p:sldId id="326" r:id="rId26"/>
    <p:sldId id="291" r:id="rId27"/>
    <p:sldId id="302" r:id="rId28"/>
    <p:sldId id="328" r:id="rId29"/>
  </p:sldIdLst>
  <p:sldSz cx="10693400" cy="7556500"/>
  <p:notesSz cx="10693400" cy="75565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4881A"/>
    <a:srgbClr val="2326C0"/>
    <a:srgbClr val="35A36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846"/>
    <p:restoredTop sz="85539"/>
  </p:normalViewPr>
  <p:slideViewPr>
    <p:cSldViewPr>
      <p:cViewPr>
        <p:scale>
          <a:sx n="94" d="100"/>
          <a:sy n="94" d="100"/>
        </p:scale>
        <p:origin x="288" y="-144"/>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633913" cy="37941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6057900" y="0"/>
            <a:ext cx="4632325" cy="379413"/>
          </a:xfrm>
          <a:prstGeom prst="rect">
            <a:avLst/>
          </a:prstGeom>
        </p:spPr>
        <p:txBody>
          <a:bodyPr vert="horz" lIns="91440" tIns="45720" rIns="91440" bIns="45720" rtlCol="0"/>
          <a:lstStyle>
            <a:lvl1pPr algn="r">
              <a:defRPr sz="1200"/>
            </a:lvl1pPr>
          </a:lstStyle>
          <a:p>
            <a:fld id="{E36059E0-F40B-E848-952E-2BE152C41C61}" type="datetimeFigureOut">
              <a:rPr lang="en-US" smtClean="0"/>
              <a:t>4/11/20</a:t>
            </a:fld>
            <a:endParaRPr lang="en-US"/>
          </a:p>
        </p:txBody>
      </p:sp>
      <p:sp>
        <p:nvSpPr>
          <p:cNvPr id="4" name="Slide Image Placeholder 3"/>
          <p:cNvSpPr>
            <a:spLocks noGrp="1" noRot="1" noChangeAspect="1"/>
          </p:cNvSpPr>
          <p:nvPr>
            <p:ph type="sldImg" idx="2"/>
          </p:nvPr>
        </p:nvSpPr>
        <p:spPr>
          <a:xfrm>
            <a:off x="3541713" y="944563"/>
            <a:ext cx="3609975" cy="2551112"/>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1069975" y="3636963"/>
            <a:ext cx="8553450" cy="2974975"/>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7177088"/>
            <a:ext cx="4633913" cy="379412"/>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6057900" y="7177088"/>
            <a:ext cx="4632325" cy="379412"/>
          </a:xfrm>
          <a:prstGeom prst="rect">
            <a:avLst/>
          </a:prstGeom>
        </p:spPr>
        <p:txBody>
          <a:bodyPr vert="horz" lIns="91440" tIns="45720" rIns="91440" bIns="45720" rtlCol="0" anchor="b"/>
          <a:lstStyle>
            <a:lvl1pPr algn="r">
              <a:defRPr sz="1200"/>
            </a:lvl1pPr>
          </a:lstStyle>
          <a:p>
            <a:fld id="{7EFEE83C-3BFC-324D-A45D-A12B8D85B6A5}" type="slidenum">
              <a:rPr lang="en-US" smtClean="0"/>
              <a:t>‹#›</a:t>
            </a:fld>
            <a:endParaRPr lang="en-US"/>
          </a:p>
        </p:txBody>
      </p:sp>
    </p:spTree>
    <p:extLst>
      <p:ext uri="{BB962C8B-B14F-4D97-AF65-F5344CB8AC3E}">
        <p14:creationId xmlns:p14="http://schemas.microsoft.com/office/powerpoint/2010/main" val="3491114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EFEE83C-3BFC-324D-A45D-A12B8D85B6A5}" type="slidenum">
              <a:rPr lang="en-US" smtClean="0"/>
              <a:t>1</a:t>
            </a:fld>
            <a:endParaRPr lang="en-US"/>
          </a:p>
        </p:txBody>
      </p:sp>
    </p:spTree>
    <p:extLst>
      <p:ext uri="{BB962C8B-B14F-4D97-AF65-F5344CB8AC3E}">
        <p14:creationId xmlns:p14="http://schemas.microsoft.com/office/powerpoint/2010/main" val="36344147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6ad3d0b1f9_0_324: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6ad3d0b1f9_0_3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890546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6ad3d0b1f9_0_209:notes"/>
          <p:cNvSpPr>
            <a:spLocks noGrp="1" noRot="1" noChangeAspect="1"/>
          </p:cNvSpPr>
          <p:nvPr>
            <p:ph type="sldImg" idx="2"/>
          </p:nvPr>
        </p:nvSpPr>
        <p:spPr>
          <a:xfrm>
            <a:off x="1003300" y="685800"/>
            <a:ext cx="4851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6ad3d0b1f9_0_2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spcBef>
                <a:spcPts val="0"/>
              </a:spcBef>
              <a:buNone/>
            </a:pPr>
            <a:r>
              <a:rPr lang="en-US" sz="1200" dirty="0"/>
              <a:t>Continuous Delivery</a:t>
            </a:r>
          </a:p>
          <a:p>
            <a:pPr marL="0" indent="0">
              <a:spcBef>
                <a:spcPts val="0"/>
              </a:spcBef>
              <a:buNone/>
            </a:pPr>
            <a:r>
              <a:rPr lang="en-US" sz="1200" dirty="0"/>
              <a:t>	Develop to release at any time</a:t>
            </a:r>
          </a:p>
          <a:p>
            <a:pPr marL="0" indent="0">
              <a:spcBef>
                <a:spcPts val="0"/>
              </a:spcBef>
              <a:buNone/>
            </a:pPr>
            <a:r>
              <a:rPr lang="en-US" sz="1200" dirty="0"/>
              <a:t>Continuous Deployment</a:t>
            </a:r>
          </a:p>
          <a:p>
            <a:pPr marL="0" indent="0">
              <a:spcBef>
                <a:spcPts val="0"/>
              </a:spcBef>
              <a:buNone/>
            </a:pPr>
            <a:r>
              <a:rPr lang="en-US" sz="1200" dirty="0"/>
              <a:t>	Deploy new features immediately</a:t>
            </a:r>
          </a:p>
          <a:p>
            <a:endParaRPr lang="en-US" sz="1200" dirty="0"/>
          </a:p>
          <a:p>
            <a:endParaRPr lang="en-US" sz="1200" dirty="0"/>
          </a:p>
          <a:p>
            <a:r>
              <a:rPr lang="en-US" sz="1200" dirty="0"/>
              <a:t>Production environment is where the applications or services are available for end users;</a:t>
            </a:r>
          </a:p>
          <a:p>
            <a:r>
              <a:rPr lang="en-US" sz="1200" dirty="0"/>
              <a:t>Staging environment aims at simulating the production environment as closely as possible </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9576979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6ad3d0b1f9_0_220:notes"/>
          <p:cNvSpPr>
            <a:spLocks noGrp="1" noRot="1" noChangeAspect="1"/>
          </p:cNvSpPr>
          <p:nvPr>
            <p:ph type="sldImg" idx="2"/>
          </p:nvPr>
        </p:nvSpPr>
        <p:spPr>
          <a:xfrm>
            <a:off x="1003300" y="685800"/>
            <a:ext cx="4851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6ad3d0b1f9_0_2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270745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6ad3d0b1f9_0_100:notes"/>
          <p:cNvSpPr>
            <a:spLocks noGrp="1" noRot="1" noChangeAspect="1"/>
          </p:cNvSpPr>
          <p:nvPr>
            <p:ph type="sldImg" idx="2"/>
          </p:nvPr>
        </p:nvSpPr>
        <p:spPr>
          <a:xfrm>
            <a:off x="1003300" y="685800"/>
            <a:ext cx="4851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 name="Google Shape;164;g6ad3d0b1f9_0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444108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6ad3d0b1f9_0_236:notes"/>
          <p:cNvSpPr>
            <a:spLocks noGrp="1" noRot="1" noChangeAspect="1"/>
          </p:cNvSpPr>
          <p:nvPr>
            <p:ph type="sldImg" idx="2"/>
          </p:nvPr>
        </p:nvSpPr>
        <p:spPr>
          <a:xfrm>
            <a:off x="1003300" y="685800"/>
            <a:ext cx="4851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6ad3d0b1f9_0_2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582376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6ad3d0b1f9_0_1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6ad3d0b1f9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029735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6ad3d0b1f9_0_242:notes"/>
          <p:cNvSpPr>
            <a:spLocks noGrp="1" noRot="1" noChangeAspect="1"/>
          </p:cNvSpPr>
          <p:nvPr>
            <p:ph type="sldImg" idx="2"/>
          </p:nvPr>
        </p:nvSpPr>
        <p:spPr>
          <a:xfrm>
            <a:off x="1003300" y="685800"/>
            <a:ext cx="4851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6ad3d0b1f9_0_2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694503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BD2DEA2-1107-2842-A13C-AD87653544DB}" type="slidenum">
              <a:rPr lang="en-US" smtClean="0"/>
              <a:t>24</a:t>
            </a:fld>
            <a:endParaRPr lang="en-US"/>
          </a:p>
        </p:txBody>
      </p:sp>
    </p:spTree>
    <p:extLst>
      <p:ext uri="{BB962C8B-B14F-4D97-AF65-F5344CB8AC3E}">
        <p14:creationId xmlns:p14="http://schemas.microsoft.com/office/powerpoint/2010/main" val="9682817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6ad3d0b1f9_0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6ad3d0b1f9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071901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6ad3d0b1f9_0_65:notes"/>
          <p:cNvSpPr>
            <a:spLocks noGrp="1" noRot="1" noChangeAspect="1"/>
          </p:cNvSpPr>
          <p:nvPr>
            <p:ph type="sldImg" idx="2"/>
          </p:nvPr>
        </p:nvSpPr>
        <p:spPr>
          <a:xfrm>
            <a:off x="1003300" y="685800"/>
            <a:ext cx="4851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6ad3d0b1f9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062417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6ad3d0b1f9_0_70:notes"/>
          <p:cNvSpPr>
            <a:spLocks noGrp="1" noRot="1" noChangeAspect="1"/>
          </p:cNvSpPr>
          <p:nvPr>
            <p:ph type="sldImg" idx="2"/>
          </p:nvPr>
        </p:nvSpPr>
        <p:spPr>
          <a:xfrm>
            <a:off x="1003300" y="685800"/>
            <a:ext cx="4851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6ad3d0b1f9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859999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6ad3d0b1f9_0_75:notes"/>
          <p:cNvSpPr>
            <a:spLocks noGrp="1" noRot="1" noChangeAspect="1"/>
          </p:cNvSpPr>
          <p:nvPr>
            <p:ph type="sldImg" idx="2"/>
          </p:nvPr>
        </p:nvSpPr>
        <p:spPr>
          <a:xfrm>
            <a:off x="1003300" y="685800"/>
            <a:ext cx="4851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6ad3d0b1f9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492856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6ad3d0b1f9_0_2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6ad3d0b1f9_0_2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741446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6ad3d0b1f9_0_90:notes"/>
          <p:cNvSpPr>
            <a:spLocks noGrp="1" noRot="1" noChangeAspect="1"/>
          </p:cNvSpPr>
          <p:nvPr>
            <p:ph type="sldImg" idx="2"/>
          </p:nvPr>
        </p:nvSpPr>
        <p:spPr>
          <a:xfrm>
            <a:off x="1003300" y="685800"/>
            <a:ext cx="4851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6ad3d0b1f9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234743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6ad3d0b1f9_0_95:notes"/>
          <p:cNvSpPr>
            <a:spLocks noGrp="1" noRot="1" noChangeAspect="1"/>
          </p:cNvSpPr>
          <p:nvPr>
            <p:ph type="sldImg" idx="2"/>
          </p:nvPr>
        </p:nvSpPr>
        <p:spPr>
          <a:xfrm>
            <a:off x="1003300" y="685800"/>
            <a:ext cx="4851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6ad3d0b1f9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604671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6ad3d0b1f9_0_319: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6ad3d0b1f9_0_3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595908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802005" y="2342515"/>
            <a:ext cx="9089390" cy="1586865"/>
          </a:xfrm>
          <a:prstGeom prst="rect">
            <a:avLst/>
          </a:prstGeom>
        </p:spPr>
        <p:txBody>
          <a:bodyPr wrap="square" lIns="0" tIns="0" rIns="0" bIns="0">
            <a:noAutofit/>
          </a:bodyPr>
          <a:lstStyle/>
          <a:p>
            <a:endParaRPr/>
          </a:p>
        </p:txBody>
      </p:sp>
      <p:sp>
        <p:nvSpPr>
          <p:cNvPr id="3" name="Holder 3"/>
          <p:cNvSpPr>
            <a:spLocks noGrp="1"/>
          </p:cNvSpPr>
          <p:nvPr>
            <p:ph type="subTitle" idx="4"/>
          </p:nvPr>
        </p:nvSpPr>
        <p:spPr>
          <a:xfrm>
            <a:off x="1604010" y="4231640"/>
            <a:ext cx="7485380" cy="1889125"/>
          </a:xfrm>
          <a:prstGeom prst="rect">
            <a:avLst/>
          </a:prstGeom>
        </p:spPr>
        <p:txBody>
          <a:bodyPr wrap="square" lIns="0" tIns="0" rIns="0" bIns="0">
            <a:noAutofit/>
          </a:body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A45C77EB-B429-624C-9A95-34FDDE3050E7}" type="datetime1">
              <a:rPr lang="en-US" smtClean="0"/>
              <a:t>4/11/20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p>
            <a:endParaRPr/>
          </a:p>
        </p:txBody>
      </p:sp>
      <p:sp>
        <p:nvSpPr>
          <p:cNvPr id="3" name="Holder 3"/>
          <p:cNvSpPr>
            <a:spLocks noGrp="1"/>
          </p:cNvSpPr>
          <p:nvPr>
            <p:ph type="body" idx="1"/>
          </p:nvPr>
        </p:nvSpPr>
        <p:spPr>
          <a:xfrm>
            <a:off x="761245" y="1967974"/>
            <a:ext cx="9170908" cy="4869198"/>
          </a:xfrm>
        </p:spPr>
        <p:txBody>
          <a:bodyPr lIns="0" tIns="0" rIns="0" bIns="0"/>
          <a:lstStyle/>
          <a:p>
            <a:endParaRPr dirty="0"/>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D448374F-30AA-8942-A351-47F07E510046}" type="datetime1">
              <a:rPr lang="en-US" smtClean="0"/>
              <a:t>4/11/20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p>
            <a:endParaRPr/>
          </a:p>
        </p:txBody>
      </p:sp>
      <p:sp>
        <p:nvSpPr>
          <p:cNvPr id="3" name="Holder 3"/>
          <p:cNvSpPr>
            <a:spLocks noGrp="1"/>
          </p:cNvSpPr>
          <p:nvPr>
            <p:ph sz="half" idx="2"/>
          </p:nvPr>
        </p:nvSpPr>
        <p:spPr>
          <a:xfrm>
            <a:off x="534670" y="1737995"/>
            <a:ext cx="4651629" cy="4987290"/>
          </a:xfrm>
          <a:prstGeom prst="rect">
            <a:avLst/>
          </a:prstGeom>
        </p:spPr>
        <p:txBody>
          <a:bodyPr wrap="square" lIns="0" tIns="0" rIns="0" bIns="0">
            <a:noAutofit/>
          </a:bodyPr>
          <a:lstStyle/>
          <a:p>
            <a:endParaRPr/>
          </a:p>
        </p:txBody>
      </p:sp>
      <p:sp>
        <p:nvSpPr>
          <p:cNvPr id="4" name="Holder 4"/>
          <p:cNvSpPr>
            <a:spLocks noGrp="1"/>
          </p:cNvSpPr>
          <p:nvPr>
            <p:ph sz="half" idx="3"/>
          </p:nvPr>
        </p:nvSpPr>
        <p:spPr>
          <a:xfrm>
            <a:off x="6411711" y="1960880"/>
            <a:ext cx="3024137" cy="4170044"/>
          </a:xfrm>
          <a:prstGeom prst="rect">
            <a:avLst/>
          </a:prstGeom>
        </p:spPr>
        <p:txBody>
          <a:bodyPr wrap="square" lIns="0" tIns="0" rIns="0" bIns="0">
            <a:noAutofit/>
          </a:body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816F02D0-2AC0-7A4A-96D7-2F97CF80CD5D}" type="datetime1">
              <a:rPr lang="en-US" smtClean="0"/>
              <a:t>4/11/20</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594E352F-7C4B-4545-B135-D4CC657A2B70}" type="datetime1">
              <a:rPr lang="en-US" smtClean="0"/>
              <a:t>4/11/20</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E04786D9-10EF-EF45-B2BB-9C3BEF618B49}" type="datetime1">
              <a:rPr lang="en-US" smtClean="0"/>
              <a:t>4/11/20</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6" name="Title Text"/>
          <p:cNvSpPr txBox="1">
            <a:spLocks noGrp="1"/>
          </p:cNvSpPr>
          <p:nvPr>
            <p:ph type="title"/>
          </p:nvPr>
        </p:nvSpPr>
        <p:spPr>
          <a:prstGeom prst="rect">
            <a:avLst/>
          </a:prstGeom>
        </p:spPr>
        <p:txBody>
          <a:bodyPr/>
          <a:lstStyle/>
          <a:p>
            <a:r>
              <a:t>Title Text</a:t>
            </a:r>
          </a:p>
        </p:txBody>
      </p:sp>
      <p:sp>
        <p:nvSpPr>
          <p:cNvPr id="57"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5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851633049"/>
      </p:ext>
    </p:extLst>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938179" y="4918697"/>
            <a:ext cx="8020050" cy="1808679"/>
          </a:xfrm>
        </p:spPr>
        <p:txBody>
          <a:bodyPr wrap="none" anchor="t">
            <a:normAutofit/>
          </a:bodyPr>
          <a:lstStyle>
            <a:lvl1pPr algn="r">
              <a:defRPr sz="8420" b="0" spc="-263">
                <a:gradFill flip="none" rotWithShape="1">
                  <a:gsLst>
                    <a:gs pos="32000">
                      <a:schemeClr val="tx1">
                        <a:lumMod val="89000"/>
                      </a:schemeClr>
                    </a:gs>
                    <a:gs pos="0">
                      <a:schemeClr val="bg1">
                        <a:lumMod val="41000"/>
                        <a:lumOff val="59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a:t>Click to edit Master title style</a:t>
            </a:r>
            <a:endParaRPr lang="en-US" dirty="0"/>
          </a:p>
        </p:txBody>
      </p:sp>
      <p:sp>
        <p:nvSpPr>
          <p:cNvPr id="3" name="Subtitle 2"/>
          <p:cNvSpPr>
            <a:spLocks noGrp="1"/>
          </p:cNvSpPr>
          <p:nvPr>
            <p:ph type="subTitle" idx="1"/>
          </p:nvPr>
        </p:nvSpPr>
        <p:spPr>
          <a:xfrm>
            <a:off x="1938178" y="4070654"/>
            <a:ext cx="8020050" cy="830824"/>
          </a:xfrm>
        </p:spPr>
        <p:txBody>
          <a:bodyPr anchor="b">
            <a:normAutofit/>
          </a:bodyPr>
          <a:lstStyle>
            <a:lvl1pPr marL="0" indent="0" algn="r">
              <a:buNone/>
              <a:defRPr sz="2807"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01010" indent="0" algn="ctr">
              <a:buNone/>
              <a:defRPr sz="1754"/>
            </a:lvl2pPr>
            <a:lvl3pPr marL="802020" indent="0" algn="ctr">
              <a:buNone/>
              <a:defRPr sz="1579"/>
            </a:lvl3pPr>
            <a:lvl4pPr marL="1203030" indent="0" algn="ctr">
              <a:buNone/>
              <a:defRPr sz="1403"/>
            </a:lvl4pPr>
            <a:lvl5pPr marL="1604040" indent="0" algn="ctr">
              <a:buNone/>
              <a:defRPr sz="1403"/>
            </a:lvl5pPr>
            <a:lvl6pPr marL="2005051" indent="0" algn="ctr">
              <a:buNone/>
              <a:defRPr sz="1403"/>
            </a:lvl6pPr>
            <a:lvl7pPr marL="2406061" indent="0" algn="ctr">
              <a:buNone/>
              <a:defRPr sz="1403"/>
            </a:lvl7pPr>
            <a:lvl8pPr marL="2807071" indent="0" algn="ctr">
              <a:buNone/>
              <a:defRPr sz="1403"/>
            </a:lvl8pPr>
            <a:lvl9pPr marL="3208081" indent="0" algn="ctr">
              <a:buNone/>
              <a:defRPr sz="1403"/>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ECD19FB2-3AAB-4D03-B13A-2960828C78E3}" type="datetimeFigureOut">
              <a:rPr lang="en-US" dirty="0"/>
              <a:t>4/11/20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pPr/>
              <a:t>‹#›</a:t>
            </a:fld>
            <a:endParaRPr lang="en-US" dirty="0"/>
          </a:p>
        </p:txBody>
      </p:sp>
    </p:spTree>
    <p:extLst>
      <p:ext uri="{BB962C8B-B14F-4D97-AF65-F5344CB8AC3E}">
        <p14:creationId xmlns:p14="http://schemas.microsoft.com/office/powerpoint/2010/main" val="41933655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762910" y="719328"/>
            <a:ext cx="9167579" cy="1156768"/>
          </a:xfrm>
          <a:prstGeom prst="rect">
            <a:avLst/>
          </a:prstGeom>
        </p:spPr>
        <p:txBody>
          <a:bodyPr wrap="square" lIns="0" tIns="0" rIns="0" bIns="0">
            <a:noAutofit/>
          </a:bodyPr>
          <a:lstStyle/>
          <a:p>
            <a:endParaRPr/>
          </a:p>
        </p:txBody>
      </p:sp>
      <p:sp>
        <p:nvSpPr>
          <p:cNvPr id="3" name="Holder 3"/>
          <p:cNvSpPr>
            <a:spLocks noGrp="1"/>
          </p:cNvSpPr>
          <p:nvPr>
            <p:ph type="body" idx="1"/>
          </p:nvPr>
        </p:nvSpPr>
        <p:spPr>
          <a:xfrm>
            <a:off x="761245" y="2314910"/>
            <a:ext cx="9170908" cy="3029476"/>
          </a:xfrm>
          <a:prstGeom prst="rect">
            <a:avLst/>
          </a:prstGeom>
        </p:spPr>
        <p:txBody>
          <a:bodyPr wrap="square" lIns="0" tIns="0" rIns="0" bIns="0">
            <a:noAutofit/>
          </a:bodyPr>
          <a:lstStyle/>
          <a:p>
            <a:endParaRPr/>
          </a:p>
        </p:txBody>
      </p:sp>
      <p:sp>
        <p:nvSpPr>
          <p:cNvPr id="4" name="Holder 4"/>
          <p:cNvSpPr>
            <a:spLocks noGrp="1"/>
          </p:cNvSpPr>
          <p:nvPr>
            <p:ph type="ftr" sz="quarter" idx="5"/>
          </p:nvPr>
        </p:nvSpPr>
        <p:spPr>
          <a:xfrm>
            <a:off x="3635756" y="7027545"/>
            <a:ext cx="3421888" cy="377825"/>
          </a:xfrm>
          <a:prstGeom prst="rect">
            <a:avLst/>
          </a:prstGeom>
        </p:spPr>
        <p:txBody>
          <a:bodyPr wrap="square" lIns="0" tIns="0" rIns="0" bIns="0">
            <a:no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534670" y="7027545"/>
            <a:ext cx="2459482" cy="377825"/>
          </a:xfrm>
          <a:prstGeom prst="rect">
            <a:avLst/>
          </a:prstGeom>
        </p:spPr>
        <p:txBody>
          <a:bodyPr wrap="square" lIns="0" tIns="0" rIns="0" bIns="0">
            <a:noAutofit/>
          </a:bodyPr>
          <a:lstStyle>
            <a:lvl1pPr algn="l">
              <a:defRPr>
                <a:solidFill>
                  <a:schemeClr val="tx1">
                    <a:tint val="75000"/>
                  </a:schemeClr>
                </a:solidFill>
              </a:defRPr>
            </a:lvl1pPr>
          </a:lstStyle>
          <a:p>
            <a:fld id="{A539FEB3-BE4C-1E41-90E2-2DC979B0C426}" type="datetime1">
              <a:rPr lang="en-US" smtClean="0"/>
              <a:t>4/11/20</a:t>
            </a:fld>
            <a:endParaRPr lang="en-US"/>
          </a:p>
        </p:txBody>
      </p:sp>
      <p:sp>
        <p:nvSpPr>
          <p:cNvPr id="6" name="Holder 6"/>
          <p:cNvSpPr>
            <a:spLocks noGrp="1"/>
          </p:cNvSpPr>
          <p:nvPr>
            <p:ph type="sldNum" sz="quarter" idx="7"/>
          </p:nvPr>
        </p:nvSpPr>
        <p:spPr>
          <a:xfrm>
            <a:off x="7699248" y="7027545"/>
            <a:ext cx="2459482" cy="377825"/>
          </a:xfrm>
          <a:prstGeom prst="rect">
            <a:avLst/>
          </a:prstGeom>
        </p:spPr>
        <p:txBody>
          <a:bodyPr wrap="square" lIns="0" tIns="0" rIns="0" bIns="0">
            <a:no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www.microsoft.com/en-us/research/wp-content/uploads/2016/02/phillips-icse-2014.pdf" TargetMode="External"/><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hyperlink" Target="https://github.com/ottomatica/baker-examples/tree/master/jenkins" TargetMode="External"/><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image" Target="../media/image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hyperlink" Target="http://addamhardy.com/blog/2013/09/28/automate-all-the-things-continuous-integration-and-continuous-deployment-at-revunit/" TargetMode="External"/><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 Id="rId4" Type="http://schemas.openxmlformats.org/officeDocument/2006/relationships/hyperlink" Target="https://sulir.github.io/papers/Sulir16quantitative.pdf"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hyperlink" Target="http://web.engr.oregonstate.edu/~digd/courses/cs561_F16/pdfs/icse17-CI.pdf" TargetMode="External"/><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txBox="1"/>
          <p:nvPr/>
        </p:nvSpPr>
        <p:spPr>
          <a:xfrm>
            <a:off x="1019295" y="2056892"/>
            <a:ext cx="8442205" cy="861694"/>
          </a:xfrm>
          <a:prstGeom prst="rect">
            <a:avLst/>
          </a:prstGeom>
        </p:spPr>
        <p:txBody>
          <a:bodyPr vert="horz" wrap="square" lIns="0" tIns="0" rIns="0" bIns="0" rtlCol="0">
            <a:noAutofit/>
          </a:bodyPr>
          <a:lstStyle/>
          <a:p>
            <a:pPr marL="12700" algn="ctr">
              <a:lnSpc>
                <a:spcPts val="6780"/>
              </a:lnSpc>
            </a:pPr>
            <a:r>
              <a:rPr lang="en-US" sz="5700" b="1" spc="-30" dirty="0">
                <a:latin typeface="Arial"/>
                <a:cs typeface="Arial"/>
              </a:rPr>
              <a:t>Continuous Integration</a:t>
            </a:r>
          </a:p>
        </p:txBody>
      </p:sp>
      <p:sp>
        <p:nvSpPr>
          <p:cNvPr id="4" name="object 4"/>
          <p:cNvSpPr txBox="1"/>
          <p:nvPr/>
        </p:nvSpPr>
        <p:spPr>
          <a:xfrm>
            <a:off x="-292100" y="2934461"/>
            <a:ext cx="11277600" cy="2874010"/>
          </a:xfrm>
          <a:prstGeom prst="rect">
            <a:avLst/>
          </a:prstGeom>
        </p:spPr>
        <p:txBody>
          <a:bodyPr vert="horz" wrap="square" lIns="0" tIns="0" rIns="0" bIns="0" rtlCol="0">
            <a:noAutofit/>
          </a:bodyPr>
          <a:lstStyle/>
          <a:p>
            <a:pPr>
              <a:lnSpc>
                <a:spcPts val="900"/>
              </a:lnSpc>
              <a:spcBef>
                <a:spcPts val="19"/>
              </a:spcBef>
            </a:pPr>
            <a:endParaRPr lang="en-US" sz="900" dirty="0"/>
          </a:p>
          <a:p>
            <a:pPr>
              <a:lnSpc>
                <a:spcPts val="900"/>
              </a:lnSpc>
              <a:spcBef>
                <a:spcPts val="19"/>
              </a:spcBef>
            </a:pPr>
            <a:endParaRPr lang="en-US" sz="900" dirty="0"/>
          </a:p>
          <a:p>
            <a:pPr>
              <a:lnSpc>
                <a:spcPts val="900"/>
              </a:lnSpc>
              <a:spcBef>
                <a:spcPts val="19"/>
              </a:spcBef>
            </a:pPr>
            <a:endParaRPr lang="en-US" sz="900" dirty="0"/>
          </a:p>
          <a:p>
            <a:pPr>
              <a:lnSpc>
                <a:spcPts val="900"/>
              </a:lnSpc>
              <a:spcBef>
                <a:spcPts val="19"/>
              </a:spcBef>
            </a:pPr>
            <a:endParaRPr lang="en-US" sz="900" dirty="0"/>
          </a:p>
          <a:p>
            <a:pPr>
              <a:lnSpc>
                <a:spcPts val="900"/>
              </a:lnSpc>
              <a:spcBef>
                <a:spcPts val="19"/>
              </a:spcBef>
            </a:pPr>
            <a:endParaRPr lang="en-US" sz="900" dirty="0"/>
          </a:p>
          <a:p>
            <a:pPr>
              <a:lnSpc>
                <a:spcPts val="900"/>
              </a:lnSpc>
              <a:spcBef>
                <a:spcPts val="19"/>
              </a:spcBef>
            </a:pPr>
            <a:endParaRPr lang="en-US" sz="900" dirty="0"/>
          </a:p>
          <a:p>
            <a:pPr>
              <a:lnSpc>
                <a:spcPts val="900"/>
              </a:lnSpc>
              <a:spcBef>
                <a:spcPts val="19"/>
              </a:spcBef>
            </a:pPr>
            <a:endParaRPr lang="en-US" sz="900" dirty="0"/>
          </a:p>
          <a:p>
            <a:pPr>
              <a:lnSpc>
                <a:spcPts val="900"/>
              </a:lnSpc>
              <a:spcBef>
                <a:spcPts val="19"/>
              </a:spcBef>
            </a:pPr>
            <a:endParaRPr lang="en-US" sz="900" dirty="0"/>
          </a:p>
          <a:p>
            <a:pPr>
              <a:lnSpc>
                <a:spcPts val="900"/>
              </a:lnSpc>
              <a:spcBef>
                <a:spcPts val="19"/>
              </a:spcBef>
            </a:pPr>
            <a:endParaRPr lang="en-US" sz="900" dirty="0"/>
          </a:p>
          <a:p>
            <a:pPr>
              <a:lnSpc>
                <a:spcPts val="900"/>
              </a:lnSpc>
              <a:spcBef>
                <a:spcPts val="19"/>
              </a:spcBef>
            </a:pPr>
            <a:endParaRPr lang="en-US" sz="900" dirty="0"/>
          </a:p>
          <a:p>
            <a:pPr>
              <a:lnSpc>
                <a:spcPts val="900"/>
              </a:lnSpc>
              <a:spcBef>
                <a:spcPts val="19"/>
              </a:spcBef>
            </a:pPr>
            <a:endParaRPr lang="en-US" sz="900" dirty="0"/>
          </a:p>
          <a:p>
            <a:pPr>
              <a:lnSpc>
                <a:spcPts val="900"/>
              </a:lnSpc>
              <a:spcBef>
                <a:spcPts val="19"/>
              </a:spcBef>
            </a:pPr>
            <a:endParaRPr lang="en-US" sz="900" dirty="0"/>
          </a:p>
          <a:p>
            <a:pPr>
              <a:lnSpc>
                <a:spcPts val="900"/>
              </a:lnSpc>
              <a:spcBef>
                <a:spcPts val="19"/>
              </a:spcBef>
            </a:pPr>
            <a:endParaRPr sz="900" dirty="0"/>
          </a:p>
          <a:p>
            <a:pPr>
              <a:lnSpc>
                <a:spcPts val="1000"/>
              </a:lnSpc>
            </a:pPr>
            <a:endParaRPr sz="1000" dirty="0"/>
          </a:p>
          <a:p>
            <a:pPr>
              <a:lnSpc>
                <a:spcPts val="1000"/>
              </a:lnSpc>
            </a:pPr>
            <a:endParaRPr sz="1000" dirty="0"/>
          </a:p>
          <a:p>
            <a:pPr>
              <a:lnSpc>
                <a:spcPts val="1000"/>
              </a:lnSpc>
            </a:pPr>
            <a:endParaRPr sz="1000" dirty="0"/>
          </a:p>
          <a:p>
            <a:pPr marL="2114550">
              <a:lnSpc>
                <a:spcPct val="100000"/>
              </a:lnSpc>
            </a:pPr>
            <a:endParaRPr lang="en-US" sz="1000" dirty="0"/>
          </a:p>
          <a:p>
            <a:pPr algn="ctr"/>
            <a:r>
              <a:rPr lang="en-US" altLang="en-US" sz="3200" dirty="0"/>
              <a:t>Slides adapted from Prof. Chris </a:t>
            </a:r>
            <a:r>
              <a:rPr lang="en-US" altLang="en-US" sz="3200" dirty="0" err="1"/>
              <a:t>Parnin</a:t>
            </a:r>
            <a:r>
              <a:rPr lang="en-US" altLang="en-US" sz="3200" dirty="0"/>
              <a:t>/NCSU</a:t>
            </a:r>
          </a:p>
        </p:txBody>
      </p:sp>
      <p:sp>
        <p:nvSpPr>
          <p:cNvPr id="6" name="Slide Number Placeholder 5">
            <a:extLst>
              <a:ext uri="{FF2B5EF4-FFF2-40B4-BE49-F238E27FC236}">
                <a16:creationId xmlns:a16="http://schemas.microsoft.com/office/drawing/2014/main" id="{B21878A1-EBF3-694D-9129-06CA99F5588B}"/>
              </a:ext>
            </a:extLst>
          </p:cNvPr>
          <p:cNvSpPr>
            <a:spLocks noGrp="1"/>
          </p:cNvSpPr>
          <p:nvPr>
            <p:ph type="sldNum" sz="quarter" idx="7"/>
          </p:nvPr>
        </p:nvSpPr>
        <p:spPr/>
        <p:txBody>
          <a:bodyPr/>
          <a:lstStyle/>
          <a:p>
            <a:fld id="{B6F15528-21DE-4FAA-801E-634DDDAF4B2B}" type="slidenum">
              <a:rPr lang="en-US" smtClean="0"/>
              <a:t>1</a:t>
            </a:fld>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30"/>
          <p:cNvSpPr txBox="1">
            <a:spLocks noGrp="1"/>
          </p:cNvSpPr>
          <p:nvPr>
            <p:ph type="title"/>
          </p:nvPr>
        </p:nvSpPr>
        <p:spPr>
          <a:prstGeom prst="rect">
            <a:avLst/>
          </a:prstGeom>
        </p:spPr>
        <p:txBody>
          <a:bodyPr spcFirstLastPara="1" wrap="square" lIns="106916" tIns="106916" rIns="106916" bIns="106916" anchor="t" anchorCtr="0">
            <a:noAutofit/>
          </a:bodyPr>
          <a:lstStyle/>
          <a:p>
            <a:pPr algn="ctr">
              <a:spcBef>
                <a:spcPts val="0"/>
              </a:spcBef>
            </a:pPr>
            <a:r>
              <a:rPr lang="en" dirty="0"/>
              <a:t>Why CI is not enough</a:t>
            </a:r>
            <a:endParaRPr dirty="0"/>
          </a:p>
        </p:txBody>
      </p:sp>
      <p:sp>
        <p:nvSpPr>
          <p:cNvPr id="2" name="Text Placeholder 1">
            <a:extLst>
              <a:ext uri="{FF2B5EF4-FFF2-40B4-BE49-F238E27FC236}">
                <a16:creationId xmlns:a16="http://schemas.microsoft.com/office/drawing/2014/main" id="{14DBFC6E-7C74-9D4E-8D65-70A5960000D2}"/>
              </a:ext>
            </a:extLst>
          </p:cNvPr>
          <p:cNvSpPr>
            <a:spLocks noGrp="1"/>
          </p:cNvSpPr>
          <p:nvPr>
            <p:ph type="body" idx="1"/>
          </p:nvPr>
        </p:nvSpPr>
        <p:spPr>
          <a:xfrm>
            <a:off x="761245" y="1967974"/>
            <a:ext cx="6109455" cy="4869198"/>
          </a:xfrm>
        </p:spPr>
        <p:txBody>
          <a:bodyPr/>
          <a:lstStyle/>
          <a:p>
            <a:r>
              <a:rPr lang="en-US" sz="2400" dirty="0"/>
              <a:t>Concept of deployment is very simple</a:t>
            </a:r>
          </a:p>
          <a:p>
            <a:r>
              <a:rPr lang="en-US" sz="2400" dirty="0"/>
              <a:t>Database integration conceptualized as “dropping database” and “recreating with scripts”</a:t>
            </a:r>
          </a:p>
          <a:p>
            <a:r>
              <a:rPr lang="en-US" sz="2400" dirty="0"/>
              <a:t>A handful of servers (web server, </a:t>
            </a:r>
            <a:r>
              <a:rPr lang="en-US" sz="2400" dirty="0" err="1"/>
              <a:t>db</a:t>
            </a:r>
            <a:r>
              <a:rPr lang="en-US" sz="2400" dirty="0"/>
              <a:t>)</a:t>
            </a:r>
          </a:p>
          <a:p>
            <a:r>
              <a:rPr lang="en-US" sz="2400" dirty="0"/>
              <a:t>Complex deployment infrastructure and living data and users not accounted for</a:t>
            </a:r>
          </a:p>
          <a:p>
            <a:r>
              <a:rPr lang="en-US" sz="2400" dirty="0"/>
              <a:t> Cache services, eventual consistency, loader balancers</a:t>
            </a:r>
          </a:p>
          <a:p>
            <a:r>
              <a:rPr lang="en-US" sz="2400" dirty="0"/>
              <a:t> Dated: Concepts emerging in 1999-2005, book published in 2007.</a:t>
            </a:r>
          </a:p>
        </p:txBody>
      </p:sp>
      <p:pic>
        <p:nvPicPr>
          <p:cNvPr id="6" name="Picture 5" descr="A close up of a sign&#10;&#10;Description automatically generated">
            <a:extLst>
              <a:ext uri="{FF2B5EF4-FFF2-40B4-BE49-F238E27FC236}">
                <a16:creationId xmlns:a16="http://schemas.microsoft.com/office/drawing/2014/main" id="{ABE2FD70-D10C-744B-AEF1-48796D4558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27900" y="2105190"/>
            <a:ext cx="3032115" cy="4016046"/>
          </a:xfrm>
          <a:prstGeom prst="rect">
            <a:avLst/>
          </a:prstGeom>
        </p:spPr>
      </p:pic>
    </p:spTree>
    <p:extLst>
      <p:ext uri="{BB962C8B-B14F-4D97-AF65-F5344CB8AC3E}">
        <p14:creationId xmlns:p14="http://schemas.microsoft.com/office/powerpoint/2010/main" val="23466923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31"/>
          <p:cNvSpPr txBox="1">
            <a:spLocks noGrp="1"/>
          </p:cNvSpPr>
          <p:nvPr>
            <p:ph type="title"/>
          </p:nvPr>
        </p:nvSpPr>
        <p:spPr>
          <a:xfrm>
            <a:off x="534670" y="1011611"/>
            <a:ext cx="9624060" cy="1002682"/>
          </a:xfrm>
          <a:prstGeom prst="rect">
            <a:avLst/>
          </a:prstGeom>
        </p:spPr>
        <p:txBody>
          <a:bodyPr spcFirstLastPara="1" wrap="square" lIns="106916" tIns="106916" rIns="106916" bIns="106916" anchor="b" anchorCtr="0">
            <a:noAutofit/>
          </a:bodyPr>
          <a:lstStyle/>
          <a:p>
            <a:pPr>
              <a:spcBef>
                <a:spcPts val="0"/>
              </a:spcBef>
            </a:pPr>
            <a:r>
              <a:rPr lang="en" b="0">
                <a:solidFill>
                  <a:srgbClr val="1A1A1A"/>
                </a:solidFill>
              </a:rPr>
              <a:t>Build Teams</a:t>
            </a:r>
            <a:endParaRPr/>
          </a:p>
        </p:txBody>
      </p:sp>
      <p:sp>
        <p:nvSpPr>
          <p:cNvPr id="141" name="Google Shape;141;p31"/>
          <p:cNvSpPr txBox="1">
            <a:spLocks noGrp="1"/>
          </p:cNvSpPr>
          <p:nvPr>
            <p:ph type="body" idx="1"/>
          </p:nvPr>
        </p:nvSpPr>
        <p:spPr>
          <a:xfrm>
            <a:off x="534670" y="2174240"/>
            <a:ext cx="9624060" cy="4356999"/>
          </a:xfrm>
          <a:prstGeom prst="rect">
            <a:avLst/>
          </a:prstGeom>
        </p:spPr>
        <p:txBody>
          <a:bodyPr spcFirstLastPara="1" wrap="square" lIns="106916" tIns="106916" rIns="106916" bIns="106916" anchor="t" anchorCtr="0">
            <a:noAutofit/>
          </a:bodyPr>
          <a:lstStyle/>
          <a:p>
            <a:pPr marL="534650" indent="-490096">
              <a:spcBef>
                <a:spcPts val="702"/>
              </a:spcBef>
              <a:buSzPts val="3000"/>
              <a:buChar char="●"/>
            </a:pPr>
            <a:r>
              <a:rPr lang="en"/>
              <a:t>Build teams take over the role of building software.</a:t>
            </a:r>
            <a:endParaRPr/>
          </a:p>
          <a:p>
            <a:pPr marL="534650" indent="-490096">
              <a:spcBef>
                <a:spcPts val="0"/>
              </a:spcBef>
              <a:buSzPts val="3000"/>
              <a:buChar char="●"/>
            </a:pPr>
            <a:r>
              <a:rPr lang="en"/>
              <a:t>Can serve as gatekeepers on code integration.</a:t>
            </a:r>
            <a:endParaRPr/>
          </a:p>
          <a:p>
            <a:pPr marL="534650" indent="-490096">
              <a:spcBef>
                <a:spcPts val="0"/>
              </a:spcBef>
              <a:buSzPts val="3000"/>
              <a:buChar char="●"/>
            </a:pPr>
            <a:r>
              <a:rPr lang="en"/>
              <a:t>Create build configuration and sometimes verification scripts</a:t>
            </a:r>
            <a:endParaRPr/>
          </a:p>
          <a:p>
            <a:pPr marL="534650" indent="-490096">
              <a:spcBef>
                <a:spcPts val="0"/>
              </a:spcBef>
              <a:buSzPts val="3000"/>
              <a:buChar char="●"/>
            </a:pPr>
            <a:r>
              <a:rPr lang="en"/>
              <a:t>Putting out fires, helping with build failures</a:t>
            </a:r>
            <a:endParaRPr/>
          </a:p>
          <a:p>
            <a:pPr marL="0" indent="0">
              <a:spcBef>
                <a:spcPts val="0"/>
              </a:spcBef>
              <a:buNone/>
            </a:pPr>
            <a:endParaRPr sz="1637">
              <a:solidFill>
                <a:srgbClr val="1A1A1A"/>
              </a:solidFill>
              <a:latin typeface="Verdana"/>
              <a:ea typeface="Verdana"/>
              <a:cs typeface="Verdana"/>
              <a:sym typeface="Verdana"/>
            </a:endParaRPr>
          </a:p>
          <a:p>
            <a:pPr marL="0" indent="0">
              <a:spcBef>
                <a:spcPts val="0"/>
              </a:spcBef>
              <a:buNone/>
            </a:pPr>
            <a:r>
              <a:rPr lang="en" sz="1637" b="1" u="sng">
                <a:solidFill>
                  <a:schemeClr val="hlink"/>
                </a:solidFill>
                <a:latin typeface="Verdana"/>
                <a:ea typeface="Verdana"/>
                <a:cs typeface="Verdana"/>
                <a:sym typeface="Verdana"/>
                <a:hlinkClick r:id="rId3"/>
              </a:rPr>
              <a:t>Understanding and Improving Software Build Teams</a:t>
            </a:r>
            <a:r>
              <a:rPr lang="en" sz="1637" b="1">
                <a:solidFill>
                  <a:srgbClr val="1A1A1A"/>
                </a:solidFill>
                <a:latin typeface="Verdana"/>
                <a:ea typeface="Verdana"/>
                <a:cs typeface="Verdana"/>
                <a:sym typeface="Verdana"/>
              </a:rPr>
              <a:t> - ICSE 2014</a:t>
            </a:r>
            <a:endParaRPr sz="1637" b="1"/>
          </a:p>
          <a:p>
            <a:pPr marL="0" indent="0">
              <a:spcBef>
                <a:spcPts val="702"/>
              </a:spcBef>
              <a:buNone/>
            </a:pPr>
            <a:endParaRPr/>
          </a:p>
        </p:txBody>
      </p:sp>
    </p:spTree>
    <p:extLst>
      <p:ext uri="{BB962C8B-B14F-4D97-AF65-F5344CB8AC3E}">
        <p14:creationId xmlns:p14="http://schemas.microsoft.com/office/powerpoint/2010/main" val="332169475"/>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32"/>
          <p:cNvSpPr txBox="1">
            <a:spLocks noGrp="1"/>
          </p:cNvSpPr>
          <p:nvPr>
            <p:ph type="title"/>
          </p:nvPr>
        </p:nvSpPr>
        <p:spPr>
          <a:xfrm>
            <a:off x="534670" y="1011611"/>
            <a:ext cx="9624060" cy="1002682"/>
          </a:xfrm>
          <a:prstGeom prst="rect">
            <a:avLst/>
          </a:prstGeom>
        </p:spPr>
        <p:txBody>
          <a:bodyPr spcFirstLastPara="1" wrap="square" lIns="106916" tIns="106916" rIns="106916" bIns="106916" anchor="b" anchorCtr="0">
            <a:noAutofit/>
          </a:bodyPr>
          <a:lstStyle/>
          <a:p>
            <a:pPr>
              <a:spcBef>
                <a:spcPts val="0"/>
              </a:spcBef>
            </a:pPr>
            <a:r>
              <a:rPr lang="en"/>
              <a:t>Build Servers</a:t>
            </a:r>
            <a:endParaRPr/>
          </a:p>
        </p:txBody>
      </p:sp>
      <p:sp>
        <p:nvSpPr>
          <p:cNvPr id="147" name="Google Shape;147;p32"/>
          <p:cNvSpPr txBox="1">
            <a:spLocks noGrp="1"/>
          </p:cNvSpPr>
          <p:nvPr>
            <p:ph type="body" idx="1"/>
          </p:nvPr>
        </p:nvSpPr>
        <p:spPr>
          <a:xfrm>
            <a:off x="534670" y="2174240"/>
            <a:ext cx="9624060" cy="4356999"/>
          </a:xfrm>
          <a:prstGeom prst="rect">
            <a:avLst/>
          </a:prstGeom>
        </p:spPr>
        <p:txBody>
          <a:bodyPr spcFirstLastPara="1" wrap="square" lIns="106916" tIns="106916" rIns="106916" bIns="106916" anchor="t" anchorCtr="0">
            <a:noAutofit/>
          </a:bodyPr>
          <a:lstStyle/>
          <a:p>
            <a:pPr marL="0" indent="0">
              <a:spcBef>
                <a:spcPts val="702"/>
              </a:spcBef>
              <a:buNone/>
            </a:pPr>
            <a:r>
              <a:rPr lang="en"/>
              <a:t>Infrastructure for automating building software in an isolated environment.</a:t>
            </a:r>
            <a:endParaRPr/>
          </a:p>
          <a:p>
            <a:pPr marL="0" indent="0">
              <a:spcBef>
                <a:spcPts val="702"/>
              </a:spcBef>
              <a:buNone/>
            </a:pPr>
            <a:endParaRPr/>
          </a:p>
          <a:p>
            <a:pPr marL="0" indent="0">
              <a:spcBef>
                <a:spcPts val="702"/>
              </a:spcBef>
              <a:buNone/>
            </a:pPr>
            <a:r>
              <a:rPr lang="en"/>
              <a:t>Typical workflow:</a:t>
            </a:r>
            <a:endParaRPr/>
          </a:p>
          <a:p>
            <a:pPr marL="534650" indent="-490096">
              <a:spcBef>
                <a:spcPts val="702"/>
              </a:spcBef>
              <a:buSzPts val="3000"/>
              <a:buChar char="●"/>
            </a:pPr>
            <a:r>
              <a:rPr lang="en"/>
              <a:t>Checkout</a:t>
            </a:r>
            <a:endParaRPr/>
          </a:p>
          <a:p>
            <a:pPr marL="534650" indent="-490096">
              <a:spcBef>
                <a:spcPts val="0"/>
              </a:spcBef>
              <a:buSzPts val="3000"/>
              <a:buChar char="●"/>
            </a:pPr>
            <a:r>
              <a:rPr lang="en"/>
              <a:t>Execute Build Manager (Ant/Maven/etc.)</a:t>
            </a:r>
            <a:endParaRPr/>
          </a:p>
          <a:p>
            <a:pPr marL="534650" indent="-490096">
              <a:spcBef>
                <a:spcPts val="0"/>
              </a:spcBef>
              <a:buSzPts val="3000"/>
              <a:buChar char="●"/>
            </a:pPr>
            <a:r>
              <a:rPr lang="en"/>
              <a:t>Validate, Test, Notify, Publish Results</a:t>
            </a:r>
            <a:endParaRPr/>
          </a:p>
        </p:txBody>
      </p:sp>
    </p:spTree>
    <p:extLst>
      <p:ext uri="{BB962C8B-B14F-4D97-AF65-F5344CB8AC3E}">
        <p14:creationId xmlns:p14="http://schemas.microsoft.com/office/powerpoint/2010/main" val="1315940358"/>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are the problems? </a:t>
            </a:r>
          </a:p>
        </p:txBody>
      </p:sp>
      <p:sp>
        <p:nvSpPr>
          <p:cNvPr id="3" name="Content Placeholder 2"/>
          <p:cNvSpPr>
            <a:spLocks noGrp="1"/>
          </p:cNvSpPr>
          <p:nvPr>
            <p:ph type="body" idx="1"/>
          </p:nvPr>
        </p:nvSpPr>
        <p:spPr/>
        <p:txBody>
          <a:bodyPr>
            <a:normAutofit/>
          </a:bodyPr>
          <a:lstStyle/>
          <a:p>
            <a:r>
              <a:rPr lang="en-US" dirty="0"/>
              <a:t>For each stage: Build, Test, Deploy….must deal with related tools, including: </a:t>
            </a:r>
          </a:p>
          <a:p>
            <a:pPr lvl="1"/>
            <a:r>
              <a:rPr lang="en-US" dirty="0"/>
              <a:t>All possible/popular </a:t>
            </a:r>
            <a:r>
              <a:rPr lang="en-US" dirty="0" err="1"/>
              <a:t>langauges</a:t>
            </a:r>
            <a:endParaRPr lang="en-US" dirty="0"/>
          </a:p>
          <a:p>
            <a:pPr lvl="1"/>
            <a:r>
              <a:rPr lang="en-US" dirty="0"/>
              <a:t>Ant, Make, Maven, </a:t>
            </a:r>
            <a:r>
              <a:rPr lang="en-US" dirty="0" err="1"/>
              <a:t>Gradle</a:t>
            </a:r>
            <a:r>
              <a:rPr lang="en-US" dirty="0"/>
              <a:t>…</a:t>
            </a:r>
          </a:p>
          <a:p>
            <a:pPr lvl="1"/>
            <a:r>
              <a:rPr lang="en-US" dirty="0" err="1"/>
              <a:t>Findbugs</a:t>
            </a:r>
            <a:r>
              <a:rPr lang="en-US" dirty="0"/>
              <a:t>, </a:t>
            </a:r>
            <a:r>
              <a:rPr lang="en-US" dirty="0" err="1"/>
              <a:t>CheckStyle</a:t>
            </a:r>
            <a:r>
              <a:rPr lang="en-US" dirty="0"/>
              <a:t>, Lint,… </a:t>
            </a:r>
          </a:p>
          <a:p>
            <a:pPr lvl="1"/>
            <a:r>
              <a:rPr lang="en-US" dirty="0" err="1"/>
              <a:t>Cobertura</a:t>
            </a:r>
            <a:r>
              <a:rPr lang="en-US" dirty="0"/>
              <a:t>, </a:t>
            </a:r>
            <a:r>
              <a:rPr lang="en-US" dirty="0" err="1"/>
              <a:t>Jlint</a:t>
            </a:r>
            <a:r>
              <a:rPr lang="en-US" dirty="0"/>
              <a:t>….</a:t>
            </a:r>
          </a:p>
          <a:p>
            <a:pPr lvl="1"/>
            <a:r>
              <a:rPr lang="en-US" dirty="0"/>
              <a:t>Docker, Vagrant…</a:t>
            </a:r>
          </a:p>
          <a:p>
            <a:r>
              <a:rPr lang="en-US" dirty="0"/>
              <a:t>Must deal with failures and recover as needed  (Why?)</a:t>
            </a:r>
          </a:p>
          <a:p>
            <a:r>
              <a:rPr lang="en-US" dirty="0"/>
              <a:t>Must properly wait for things to be done (Why?)</a:t>
            </a:r>
          </a:p>
          <a:p>
            <a:r>
              <a:rPr lang="en-US" dirty="0"/>
              <a:t>Must Start Automatically when appropriate (Why?)</a:t>
            </a:r>
          </a:p>
          <a:p>
            <a:r>
              <a:rPr lang="en-US" dirty="0"/>
              <a:t>Must notify humans as and when appropriate (Why?)</a:t>
            </a:r>
          </a:p>
          <a:p>
            <a:endParaRPr lang="en-US" dirty="0"/>
          </a:p>
        </p:txBody>
      </p:sp>
    </p:spTree>
    <p:extLst>
      <p:ext uri="{BB962C8B-B14F-4D97-AF65-F5344CB8AC3E}">
        <p14:creationId xmlns:p14="http://schemas.microsoft.com/office/powerpoint/2010/main" val="14541095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41"/>
          <p:cNvSpPr txBox="1">
            <a:spLocks noGrp="1"/>
          </p:cNvSpPr>
          <p:nvPr>
            <p:ph type="title"/>
          </p:nvPr>
        </p:nvSpPr>
        <p:spPr>
          <a:prstGeom prst="rect">
            <a:avLst/>
          </a:prstGeom>
        </p:spPr>
        <p:txBody>
          <a:bodyPr spcFirstLastPara="1" wrap="square" lIns="106916" tIns="106916" rIns="106916" bIns="106916" anchor="t" anchorCtr="0">
            <a:noAutofit/>
          </a:bodyPr>
          <a:lstStyle/>
          <a:p>
            <a:pPr>
              <a:spcBef>
                <a:spcPts val="0"/>
              </a:spcBef>
            </a:pPr>
            <a:r>
              <a:rPr lang="en" dirty="0"/>
              <a:t>Beyond?</a:t>
            </a:r>
            <a:endParaRPr dirty="0"/>
          </a:p>
        </p:txBody>
      </p:sp>
      <p:sp>
        <p:nvSpPr>
          <p:cNvPr id="206" name="Google Shape;206;p41"/>
          <p:cNvSpPr txBox="1">
            <a:spLocks noGrp="1"/>
          </p:cNvSpPr>
          <p:nvPr>
            <p:ph type="body" idx="1"/>
          </p:nvPr>
        </p:nvSpPr>
        <p:spPr>
          <a:prstGeom prst="rect">
            <a:avLst/>
          </a:prstGeom>
        </p:spPr>
        <p:txBody>
          <a:bodyPr spcFirstLastPara="1" wrap="square" lIns="106916" tIns="106916" rIns="106916" bIns="106916" anchor="t" anchorCtr="0">
            <a:noAutofit/>
          </a:bodyPr>
          <a:lstStyle/>
          <a:p>
            <a:pPr marL="0" indent="0">
              <a:spcBef>
                <a:spcPts val="0"/>
              </a:spcBef>
              <a:buNone/>
            </a:pPr>
            <a:r>
              <a:rPr lang="en" sz="2000" dirty="0"/>
              <a:t>Continuous Delivery</a:t>
            </a:r>
          </a:p>
          <a:p>
            <a:pPr marL="0" indent="0">
              <a:spcBef>
                <a:spcPts val="0"/>
              </a:spcBef>
              <a:buNone/>
            </a:pPr>
            <a:r>
              <a:rPr lang="en" sz="2000" dirty="0"/>
              <a:t>Continuous Deployment</a:t>
            </a:r>
            <a:endParaRPr sz="2000" dirty="0"/>
          </a:p>
          <a:p>
            <a:pPr marL="0" indent="0">
              <a:spcBef>
                <a:spcPts val="1871"/>
              </a:spcBef>
              <a:spcAft>
                <a:spcPts val="1871"/>
              </a:spcAft>
              <a:buNone/>
            </a:pPr>
            <a:r>
              <a:rPr lang="en" sz="2000" dirty="0"/>
              <a:t>Configuration Management (Thursday Lecture)</a:t>
            </a:r>
            <a:endParaRPr sz="2000" dirty="0"/>
          </a:p>
        </p:txBody>
      </p:sp>
      <p:pic>
        <p:nvPicPr>
          <p:cNvPr id="4" name="Picture 3">
            <a:extLst>
              <a:ext uri="{FF2B5EF4-FFF2-40B4-BE49-F238E27FC236}">
                <a16:creationId xmlns:a16="http://schemas.microsoft.com/office/drawing/2014/main" id="{3036F596-7410-1447-9B80-FF1FB1D46BF1}"/>
              </a:ext>
            </a:extLst>
          </p:cNvPr>
          <p:cNvPicPr>
            <a:picLocks noChangeAspect="1"/>
          </p:cNvPicPr>
          <p:nvPr/>
        </p:nvPicPr>
        <p:blipFill>
          <a:blip r:embed="rId3"/>
          <a:stretch>
            <a:fillRect/>
          </a:stretch>
        </p:blipFill>
        <p:spPr>
          <a:xfrm>
            <a:off x="1765300" y="3168650"/>
            <a:ext cx="7428549" cy="2921006"/>
          </a:xfrm>
          <a:prstGeom prst="rect">
            <a:avLst/>
          </a:prstGeom>
        </p:spPr>
      </p:pic>
      <p:sp>
        <p:nvSpPr>
          <p:cNvPr id="5" name="TextBox 4">
            <a:extLst>
              <a:ext uri="{FF2B5EF4-FFF2-40B4-BE49-F238E27FC236}">
                <a16:creationId xmlns:a16="http://schemas.microsoft.com/office/drawing/2014/main" id="{4D37EC54-2CA2-7840-8F3C-1215253621EE}"/>
              </a:ext>
            </a:extLst>
          </p:cNvPr>
          <p:cNvSpPr txBox="1"/>
          <p:nvPr/>
        </p:nvSpPr>
        <p:spPr>
          <a:xfrm>
            <a:off x="1993900" y="6263359"/>
            <a:ext cx="7370929" cy="400110"/>
          </a:xfrm>
          <a:prstGeom prst="rect">
            <a:avLst/>
          </a:prstGeom>
          <a:noFill/>
        </p:spPr>
        <p:txBody>
          <a:bodyPr wrap="none" rtlCol="0">
            <a:spAutoFit/>
          </a:bodyPr>
          <a:lstStyle/>
          <a:p>
            <a:r>
              <a:rPr lang="en-US" sz="1000" dirty="0"/>
              <a:t>Source:  Shahin, M., Zahedi, M., Babar, M. A., &amp; Zhu, L. (2018). An empirical study of architecting for continuous delivery and deployment. </a:t>
            </a:r>
          </a:p>
          <a:p>
            <a:r>
              <a:rPr lang="en-US" sz="1000" dirty="0"/>
              <a:t>Empirical Software Engineering, 24(3), 1061-1108. https://</a:t>
            </a:r>
            <a:r>
              <a:rPr lang="en-US" sz="1000" dirty="0" err="1"/>
              <a:t>doi.org</a:t>
            </a:r>
            <a:r>
              <a:rPr lang="en-US" sz="1000" dirty="0"/>
              <a:t>/10.1007/s10664-018-9651-4</a:t>
            </a:r>
          </a:p>
        </p:txBody>
      </p:sp>
    </p:spTree>
    <p:extLst>
      <p:ext uri="{BB962C8B-B14F-4D97-AF65-F5344CB8AC3E}">
        <p14:creationId xmlns:p14="http://schemas.microsoft.com/office/powerpoint/2010/main" val="27403395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Lots of Tools available</a:t>
            </a:r>
          </a:p>
        </p:txBody>
      </p:sp>
      <p:pic>
        <p:nvPicPr>
          <p:cNvPr id="4" name="Picture 3"/>
          <p:cNvPicPr>
            <a:picLocks noChangeAspect="1"/>
          </p:cNvPicPr>
          <p:nvPr/>
        </p:nvPicPr>
        <p:blipFill>
          <a:blip r:embed="rId2"/>
          <a:stretch>
            <a:fillRect/>
          </a:stretch>
        </p:blipFill>
        <p:spPr>
          <a:xfrm>
            <a:off x="2481204" y="2464695"/>
            <a:ext cx="6253132" cy="3842099"/>
          </a:xfrm>
          <a:prstGeom prst="rect">
            <a:avLst/>
          </a:prstGeom>
        </p:spPr>
      </p:pic>
    </p:spTree>
    <p:extLst>
      <p:ext uri="{BB962C8B-B14F-4D97-AF65-F5344CB8AC3E}">
        <p14:creationId xmlns:p14="http://schemas.microsoft.com/office/powerpoint/2010/main" val="29818203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pic>
        <p:nvPicPr>
          <p:cNvPr id="159" name="Google Shape;159;p34"/>
          <p:cNvPicPr preferRelativeResize="0"/>
          <p:nvPr/>
        </p:nvPicPr>
        <p:blipFill>
          <a:blip r:embed="rId3">
            <a:alphaModFix/>
          </a:blip>
          <a:stretch>
            <a:fillRect/>
          </a:stretch>
        </p:blipFill>
        <p:spPr>
          <a:xfrm>
            <a:off x="5814584" y="3549650"/>
            <a:ext cx="4514300" cy="3253734"/>
          </a:xfrm>
          <a:prstGeom prst="rect">
            <a:avLst/>
          </a:prstGeom>
          <a:noFill/>
          <a:ln>
            <a:noFill/>
          </a:ln>
        </p:spPr>
      </p:pic>
      <p:sp>
        <p:nvSpPr>
          <p:cNvPr id="160" name="Google Shape;160;p34"/>
          <p:cNvSpPr txBox="1">
            <a:spLocks noGrp="1"/>
          </p:cNvSpPr>
          <p:nvPr>
            <p:ph type="title"/>
          </p:nvPr>
        </p:nvSpPr>
        <p:spPr>
          <a:xfrm>
            <a:off x="364516" y="1291163"/>
            <a:ext cx="9964368" cy="669741"/>
          </a:xfrm>
          <a:prstGeom prst="rect">
            <a:avLst/>
          </a:prstGeom>
        </p:spPr>
        <p:txBody>
          <a:bodyPr spcFirstLastPara="1" wrap="square" lIns="106916" tIns="106916" rIns="106916" bIns="106916" anchor="t" anchorCtr="0">
            <a:noAutofit/>
          </a:bodyPr>
          <a:lstStyle/>
          <a:p>
            <a:pPr>
              <a:spcBef>
                <a:spcPts val="0"/>
              </a:spcBef>
            </a:pPr>
            <a:r>
              <a:rPr lang="en"/>
              <a:t>What does Jenkins do</a:t>
            </a:r>
            <a:endParaRPr/>
          </a:p>
        </p:txBody>
      </p:sp>
      <p:sp>
        <p:nvSpPr>
          <p:cNvPr id="161" name="Google Shape;161;p34"/>
          <p:cNvSpPr txBox="1">
            <a:spLocks noGrp="1"/>
          </p:cNvSpPr>
          <p:nvPr>
            <p:ph type="body" idx="1"/>
          </p:nvPr>
        </p:nvSpPr>
        <p:spPr>
          <a:xfrm>
            <a:off x="364516" y="2118487"/>
            <a:ext cx="9964368" cy="3995290"/>
          </a:xfrm>
          <a:prstGeom prst="rect">
            <a:avLst/>
          </a:prstGeom>
        </p:spPr>
        <p:txBody>
          <a:bodyPr spcFirstLastPara="1" wrap="square" lIns="106916" tIns="106916" rIns="106916" bIns="106916" anchor="t" anchorCtr="0">
            <a:noAutofit/>
          </a:bodyPr>
          <a:lstStyle/>
          <a:p>
            <a:pPr marL="534650" indent="-400987">
              <a:spcBef>
                <a:spcPts val="0"/>
              </a:spcBef>
              <a:buSzPts val="1800"/>
              <a:buChar char="●"/>
            </a:pPr>
            <a:r>
              <a:rPr lang="en" dirty="0"/>
              <a:t>Continuously builds newly checked-in code.</a:t>
            </a:r>
            <a:endParaRPr dirty="0"/>
          </a:p>
          <a:p>
            <a:pPr marL="534650" indent="-400987">
              <a:spcBef>
                <a:spcPts val="0"/>
              </a:spcBef>
              <a:buSzPts val="1800"/>
              <a:buChar char="●"/>
            </a:pPr>
            <a:r>
              <a:rPr lang="en" dirty="0"/>
              <a:t>Runs unit tests and other validation; rejects builds on failure.</a:t>
            </a:r>
            <a:endParaRPr dirty="0"/>
          </a:p>
          <a:p>
            <a:pPr marL="534650" indent="-400987">
              <a:spcBef>
                <a:spcPts val="0"/>
              </a:spcBef>
              <a:buSzPts val="1800"/>
              <a:buChar char="●"/>
            </a:pPr>
            <a:r>
              <a:rPr lang="en" dirty="0"/>
              <a:t>Can deploy code to servers or perform other post-build steps.</a:t>
            </a:r>
            <a:endParaRPr dirty="0"/>
          </a:p>
          <a:p>
            <a:pPr marL="0" indent="0">
              <a:spcBef>
                <a:spcPts val="1871"/>
              </a:spcBef>
              <a:buNone/>
            </a:pPr>
            <a:r>
              <a:rPr lang="en" dirty="0"/>
              <a:t>Also provides</a:t>
            </a:r>
            <a:endParaRPr dirty="0"/>
          </a:p>
          <a:p>
            <a:pPr marL="534650" indent="-400987">
              <a:spcBef>
                <a:spcPts val="1871"/>
              </a:spcBef>
              <a:buSzPts val="1800"/>
              <a:buChar char="●"/>
            </a:pPr>
            <a:r>
              <a:rPr lang="en" dirty="0"/>
              <a:t>Reports on build failures</a:t>
            </a:r>
            <a:endParaRPr dirty="0"/>
          </a:p>
          <a:p>
            <a:pPr marL="534650" indent="-400987">
              <a:spcBef>
                <a:spcPts val="0"/>
              </a:spcBef>
              <a:buSzPts val="1800"/>
              <a:buChar char="●"/>
            </a:pPr>
            <a:r>
              <a:rPr lang="en" dirty="0"/>
              <a:t>Provides build history</a:t>
            </a:r>
            <a:endParaRPr dirty="0"/>
          </a:p>
          <a:p>
            <a:pPr marL="534650" indent="-400987">
              <a:spcBef>
                <a:spcPts val="0"/>
              </a:spcBef>
              <a:buSzPts val="1800"/>
              <a:buChar char="●"/>
            </a:pPr>
            <a:r>
              <a:rPr lang="en" dirty="0"/>
              <a:t>Status and reports </a:t>
            </a:r>
          </a:p>
          <a:p>
            <a:pPr marL="991850" lvl="1" indent="-400987">
              <a:spcBef>
                <a:spcPts val="0"/>
              </a:spcBef>
              <a:buSzPts val="1800"/>
              <a:buChar char="●"/>
            </a:pPr>
            <a:r>
              <a:rPr lang="en" dirty="0"/>
              <a:t>on code quality, unit tests, etc.</a:t>
            </a:r>
            <a:endParaRPr dirty="0"/>
          </a:p>
        </p:txBody>
      </p:sp>
    </p:spTree>
    <p:extLst>
      <p:ext uri="{BB962C8B-B14F-4D97-AF65-F5344CB8AC3E}">
        <p14:creationId xmlns:p14="http://schemas.microsoft.com/office/powerpoint/2010/main" val="3533436330"/>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35"/>
          <p:cNvSpPr txBox="1">
            <a:spLocks noGrp="1"/>
          </p:cNvSpPr>
          <p:nvPr>
            <p:ph type="body" idx="1"/>
          </p:nvPr>
        </p:nvSpPr>
        <p:spPr>
          <a:xfrm>
            <a:off x="732189" y="1187450"/>
            <a:ext cx="9596695" cy="3995290"/>
          </a:xfrm>
          <a:prstGeom prst="rect">
            <a:avLst/>
          </a:prstGeom>
        </p:spPr>
        <p:txBody>
          <a:bodyPr spcFirstLastPara="1" wrap="square" lIns="106916" tIns="106916" rIns="106916" bIns="106916" anchor="t" anchorCtr="0">
            <a:noAutofit/>
          </a:bodyPr>
          <a:lstStyle/>
          <a:p>
            <a:pPr marL="0" indent="0">
              <a:spcBef>
                <a:spcPts val="0"/>
              </a:spcBef>
              <a:buNone/>
            </a:pPr>
            <a:r>
              <a:rPr lang="en" sz="2105" u="sng">
                <a:solidFill>
                  <a:schemeClr val="hlink"/>
                </a:solidFill>
                <a:hlinkClick r:id="rId3"/>
              </a:rPr>
              <a:t>https://github.com/ottomatica/baker-examples/tree/master/jenkins</a:t>
            </a:r>
            <a:endParaRPr sz="2105"/>
          </a:p>
          <a:p>
            <a:pPr marL="0" indent="0">
              <a:spcBef>
                <a:spcPts val="1871"/>
              </a:spcBef>
              <a:spcAft>
                <a:spcPts val="1871"/>
              </a:spcAft>
              <a:buNone/>
            </a:pPr>
            <a:endParaRPr/>
          </a:p>
        </p:txBody>
      </p:sp>
      <p:pic>
        <p:nvPicPr>
          <p:cNvPr id="167" name="Google Shape;167;p35"/>
          <p:cNvPicPr preferRelativeResize="0"/>
          <p:nvPr/>
        </p:nvPicPr>
        <p:blipFill>
          <a:blip r:embed="rId4">
            <a:alphaModFix/>
          </a:blip>
          <a:stretch>
            <a:fillRect/>
          </a:stretch>
        </p:blipFill>
        <p:spPr>
          <a:xfrm>
            <a:off x="834287" y="1696743"/>
            <a:ext cx="7129192" cy="4056160"/>
          </a:xfrm>
          <a:prstGeom prst="rect">
            <a:avLst/>
          </a:prstGeom>
          <a:noFill/>
          <a:ln>
            <a:noFill/>
          </a:ln>
        </p:spPr>
      </p:pic>
    </p:spTree>
    <p:extLst>
      <p:ext uri="{BB962C8B-B14F-4D97-AF65-F5344CB8AC3E}">
        <p14:creationId xmlns:p14="http://schemas.microsoft.com/office/powerpoint/2010/main" val="969273336"/>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Core concept: a </a:t>
            </a:r>
            <a:r>
              <a:rPr lang="en-US" i="1" dirty="0"/>
              <a:t>PIPELINE. </a:t>
            </a:r>
            <a:endParaRPr lang="en-US" dirty="0"/>
          </a:p>
        </p:txBody>
      </p:sp>
      <p:sp>
        <p:nvSpPr>
          <p:cNvPr id="3" name="Content Placeholder 2"/>
          <p:cNvSpPr>
            <a:spLocks noGrp="1"/>
          </p:cNvSpPr>
          <p:nvPr>
            <p:ph idx="1"/>
          </p:nvPr>
        </p:nvSpPr>
        <p:spPr/>
        <p:txBody>
          <a:bodyPr/>
          <a:lstStyle/>
          <a:p>
            <a:pPr marL="0" indent="0">
              <a:buNone/>
            </a:pPr>
            <a:r>
              <a:rPr lang="en-US" i="1" dirty="0"/>
              <a:t>TYPICAL PIPELINE: </a:t>
            </a:r>
            <a:br>
              <a:rPr lang="en-US" i="1" dirty="0"/>
            </a:br>
            <a:endParaRPr lang="en-US" i="1" dirty="0"/>
          </a:p>
          <a:p>
            <a:r>
              <a:rPr lang="en-US" dirty="0"/>
              <a:t>Checkout</a:t>
            </a:r>
          </a:p>
          <a:p>
            <a:r>
              <a:rPr lang="en-US" dirty="0"/>
              <a:t>Build/Test</a:t>
            </a:r>
          </a:p>
          <a:p>
            <a:pPr lvl="1"/>
            <a:r>
              <a:rPr lang="en-US" dirty="0"/>
              <a:t>Publish test results &amp; code coverage</a:t>
            </a:r>
          </a:p>
          <a:p>
            <a:r>
              <a:rPr lang="en-US" dirty="0" err="1"/>
              <a:t>CodeSonar</a:t>
            </a:r>
            <a:r>
              <a:rPr lang="en-US" dirty="0"/>
              <a:t> Static code analysis</a:t>
            </a:r>
          </a:p>
          <a:p>
            <a:r>
              <a:rPr lang="en-US" dirty="0"/>
              <a:t>Create Docker image for deployment</a:t>
            </a:r>
          </a:p>
          <a:p>
            <a:r>
              <a:rPr lang="en-US" dirty="0"/>
              <a:t>Deploy and Run system test</a:t>
            </a:r>
          </a:p>
        </p:txBody>
      </p:sp>
    </p:spTree>
    <p:extLst>
      <p:ext uri="{BB962C8B-B14F-4D97-AF65-F5344CB8AC3E}">
        <p14:creationId xmlns:p14="http://schemas.microsoft.com/office/powerpoint/2010/main" val="18825214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38"/>
          <p:cNvSpPr txBox="1">
            <a:spLocks noGrp="1"/>
          </p:cNvSpPr>
          <p:nvPr>
            <p:ph type="title"/>
          </p:nvPr>
        </p:nvSpPr>
        <p:spPr>
          <a:xfrm>
            <a:off x="364516" y="1291163"/>
            <a:ext cx="9964368" cy="669741"/>
          </a:xfrm>
          <a:prstGeom prst="rect">
            <a:avLst/>
          </a:prstGeom>
        </p:spPr>
        <p:txBody>
          <a:bodyPr spcFirstLastPara="1" wrap="square" lIns="106916" tIns="106916" rIns="106916" bIns="106916" anchor="t" anchorCtr="0">
            <a:noAutofit/>
          </a:bodyPr>
          <a:lstStyle/>
          <a:p>
            <a:pPr>
              <a:spcBef>
                <a:spcPts val="0"/>
              </a:spcBef>
            </a:pPr>
            <a:r>
              <a:rPr lang="en"/>
              <a:t>Jenkins Job Builder</a:t>
            </a:r>
            <a:endParaRPr/>
          </a:p>
        </p:txBody>
      </p:sp>
      <p:sp>
        <p:nvSpPr>
          <p:cNvPr id="185" name="Google Shape;185;p38"/>
          <p:cNvSpPr txBox="1">
            <a:spLocks noGrp="1"/>
          </p:cNvSpPr>
          <p:nvPr>
            <p:ph type="body" idx="1"/>
          </p:nvPr>
        </p:nvSpPr>
        <p:spPr>
          <a:xfrm>
            <a:off x="364516" y="2118487"/>
            <a:ext cx="9964368" cy="3995290"/>
          </a:xfrm>
          <a:prstGeom prst="rect">
            <a:avLst/>
          </a:prstGeom>
        </p:spPr>
        <p:txBody>
          <a:bodyPr spcFirstLastPara="1" wrap="square" lIns="106916" tIns="106916" rIns="106916" bIns="106916" anchor="t" anchorCtr="0">
            <a:noAutofit/>
          </a:bodyPr>
          <a:lstStyle/>
          <a:p>
            <a:pPr marL="0" indent="0">
              <a:lnSpc>
                <a:spcPct val="142857"/>
              </a:lnSpc>
              <a:spcBef>
                <a:spcPts val="0"/>
              </a:spcBef>
              <a:buNone/>
            </a:pPr>
            <a:r>
              <a:rPr lang="en" sz="1052" dirty="0" err="1">
                <a:solidFill>
                  <a:srgbClr val="22863A"/>
                </a:solidFill>
                <a:highlight>
                  <a:srgbClr val="FFFFFF"/>
                </a:highlight>
                <a:latin typeface="Consolas"/>
                <a:ea typeface="Consolas"/>
                <a:cs typeface="Consolas"/>
                <a:sym typeface="Consolas"/>
              </a:rPr>
              <a:t>scm</a:t>
            </a:r>
            <a:r>
              <a:rPr lang="en" sz="1052" dirty="0">
                <a:solidFill>
                  <a:srgbClr val="24292E"/>
                </a:solidFill>
                <a:highlight>
                  <a:srgbClr val="FFFFFF"/>
                </a:highlight>
                <a:latin typeface="Consolas"/>
                <a:ea typeface="Consolas"/>
                <a:cs typeface="Consolas"/>
                <a:sym typeface="Consolas"/>
              </a:rPr>
              <a:t>:</a:t>
            </a:r>
            <a:endParaRPr sz="1052" dirty="0">
              <a:solidFill>
                <a:srgbClr val="24292E"/>
              </a:solidFill>
              <a:highlight>
                <a:srgbClr val="FFFFFF"/>
              </a:highlight>
              <a:latin typeface="Consolas"/>
              <a:ea typeface="Consolas"/>
              <a:cs typeface="Consolas"/>
              <a:sym typeface="Consolas"/>
            </a:endParaRPr>
          </a:p>
          <a:p>
            <a:pPr marL="0" indent="0">
              <a:lnSpc>
                <a:spcPct val="142857"/>
              </a:lnSpc>
              <a:spcBef>
                <a:spcPts val="0"/>
              </a:spcBef>
              <a:buNone/>
            </a:pPr>
            <a:r>
              <a:rPr lang="en" sz="1052" dirty="0">
                <a:solidFill>
                  <a:srgbClr val="24292E"/>
                </a:solidFill>
                <a:highlight>
                  <a:srgbClr val="FFFFFF"/>
                </a:highlight>
                <a:latin typeface="Consolas"/>
                <a:ea typeface="Consolas"/>
                <a:cs typeface="Consolas"/>
                <a:sym typeface="Consolas"/>
              </a:rPr>
              <a:t> - </a:t>
            </a:r>
            <a:r>
              <a:rPr lang="en" sz="1052" dirty="0">
                <a:solidFill>
                  <a:srgbClr val="22863A"/>
                </a:solidFill>
                <a:highlight>
                  <a:srgbClr val="FFFFFF"/>
                </a:highlight>
                <a:latin typeface="Consolas"/>
                <a:ea typeface="Consolas"/>
                <a:cs typeface="Consolas"/>
                <a:sym typeface="Consolas"/>
              </a:rPr>
              <a:t>git</a:t>
            </a:r>
            <a:r>
              <a:rPr lang="en" sz="1052" dirty="0">
                <a:solidFill>
                  <a:srgbClr val="24292E"/>
                </a:solidFill>
                <a:highlight>
                  <a:srgbClr val="FFFFFF"/>
                </a:highlight>
                <a:latin typeface="Consolas"/>
                <a:ea typeface="Consolas"/>
                <a:cs typeface="Consolas"/>
                <a:sym typeface="Consolas"/>
              </a:rPr>
              <a:t>:</a:t>
            </a:r>
            <a:endParaRPr sz="1052" dirty="0">
              <a:solidFill>
                <a:srgbClr val="24292E"/>
              </a:solidFill>
              <a:highlight>
                <a:srgbClr val="FFFFFF"/>
              </a:highlight>
              <a:latin typeface="Consolas"/>
              <a:ea typeface="Consolas"/>
              <a:cs typeface="Consolas"/>
              <a:sym typeface="Consolas"/>
            </a:endParaRPr>
          </a:p>
          <a:p>
            <a:pPr marL="0" indent="0">
              <a:lnSpc>
                <a:spcPct val="142857"/>
              </a:lnSpc>
              <a:spcBef>
                <a:spcPts val="0"/>
              </a:spcBef>
              <a:buNone/>
            </a:pPr>
            <a:r>
              <a:rPr lang="en" sz="1052" dirty="0">
                <a:solidFill>
                  <a:srgbClr val="24292E"/>
                </a:solidFill>
                <a:highlight>
                  <a:srgbClr val="FFFFFF"/>
                </a:highlight>
                <a:latin typeface="Consolas"/>
                <a:ea typeface="Consolas"/>
                <a:cs typeface="Consolas"/>
                <a:sym typeface="Consolas"/>
              </a:rPr>
              <a:t>     </a:t>
            </a:r>
            <a:r>
              <a:rPr lang="en" sz="1052" dirty="0" err="1">
                <a:solidFill>
                  <a:srgbClr val="22863A"/>
                </a:solidFill>
                <a:highlight>
                  <a:srgbClr val="FFFFFF"/>
                </a:highlight>
                <a:latin typeface="Consolas"/>
                <a:ea typeface="Consolas"/>
                <a:cs typeface="Consolas"/>
                <a:sym typeface="Consolas"/>
              </a:rPr>
              <a:t>url</a:t>
            </a:r>
            <a:r>
              <a:rPr lang="en" sz="1052" dirty="0">
                <a:solidFill>
                  <a:srgbClr val="24292E"/>
                </a:solidFill>
                <a:highlight>
                  <a:srgbClr val="FFFFFF"/>
                </a:highlight>
                <a:latin typeface="Consolas"/>
                <a:ea typeface="Consolas"/>
                <a:cs typeface="Consolas"/>
                <a:sym typeface="Consolas"/>
              </a:rPr>
              <a:t>: </a:t>
            </a:r>
            <a:r>
              <a:rPr lang="en" sz="1052" dirty="0">
                <a:solidFill>
                  <a:srgbClr val="032F62"/>
                </a:solidFill>
                <a:highlight>
                  <a:srgbClr val="FFFFFF"/>
                </a:highlight>
                <a:latin typeface="Consolas"/>
                <a:ea typeface="Consolas"/>
                <a:cs typeface="Consolas"/>
                <a:sym typeface="Consolas"/>
              </a:rPr>
              <a:t>https://</a:t>
            </a:r>
            <a:r>
              <a:rPr lang="en" sz="1052" dirty="0" err="1">
                <a:solidFill>
                  <a:srgbClr val="032F62"/>
                </a:solidFill>
                <a:highlight>
                  <a:srgbClr val="FFFFFF"/>
                </a:highlight>
                <a:latin typeface="Consolas"/>
                <a:ea typeface="Consolas"/>
                <a:cs typeface="Consolas"/>
                <a:sym typeface="Consolas"/>
              </a:rPr>
              <a:t>github.com</a:t>
            </a:r>
            <a:r>
              <a:rPr lang="en" sz="1052" dirty="0">
                <a:solidFill>
                  <a:srgbClr val="032F62"/>
                </a:solidFill>
                <a:highlight>
                  <a:srgbClr val="FFFFFF"/>
                </a:highlight>
                <a:latin typeface="Consolas"/>
                <a:ea typeface="Consolas"/>
                <a:cs typeface="Consolas"/>
                <a:sym typeface="Consolas"/>
              </a:rPr>
              <a:t>/</a:t>
            </a:r>
            <a:r>
              <a:rPr lang="en" sz="1052" dirty="0" err="1">
                <a:solidFill>
                  <a:srgbClr val="032F62"/>
                </a:solidFill>
                <a:highlight>
                  <a:srgbClr val="FFFFFF"/>
                </a:highlight>
                <a:latin typeface="Consolas"/>
                <a:ea typeface="Consolas"/>
                <a:cs typeface="Consolas"/>
                <a:sym typeface="Consolas"/>
              </a:rPr>
              <a:t>openstack</a:t>
            </a:r>
            <a:r>
              <a:rPr lang="en" sz="1052" dirty="0">
                <a:solidFill>
                  <a:srgbClr val="032F62"/>
                </a:solidFill>
                <a:highlight>
                  <a:srgbClr val="FFFFFF"/>
                </a:highlight>
                <a:latin typeface="Consolas"/>
                <a:ea typeface="Consolas"/>
                <a:cs typeface="Consolas"/>
                <a:sym typeface="Consolas"/>
              </a:rPr>
              <a:t>-infra/</a:t>
            </a:r>
            <a:r>
              <a:rPr lang="en" sz="1052" dirty="0" err="1">
                <a:solidFill>
                  <a:srgbClr val="032F62"/>
                </a:solidFill>
                <a:highlight>
                  <a:srgbClr val="FFFFFF"/>
                </a:highlight>
                <a:latin typeface="Consolas"/>
                <a:ea typeface="Consolas"/>
                <a:cs typeface="Consolas"/>
                <a:sym typeface="Consolas"/>
              </a:rPr>
              <a:t>jenkins</a:t>
            </a:r>
            <a:r>
              <a:rPr lang="en" sz="1052" dirty="0">
                <a:solidFill>
                  <a:srgbClr val="032F62"/>
                </a:solidFill>
                <a:highlight>
                  <a:srgbClr val="FFFFFF"/>
                </a:highlight>
                <a:latin typeface="Consolas"/>
                <a:ea typeface="Consolas"/>
                <a:cs typeface="Consolas"/>
                <a:sym typeface="Consolas"/>
              </a:rPr>
              <a:t>-job-</a:t>
            </a:r>
            <a:r>
              <a:rPr lang="en" sz="1052" dirty="0" err="1">
                <a:solidFill>
                  <a:srgbClr val="032F62"/>
                </a:solidFill>
                <a:highlight>
                  <a:srgbClr val="FFFFFF"/>
                </a:highlight>
                <a:latin typeface="Consolas"/>
                <a:ea typeface="Consolas"/>
                <a:cs typeface="Consolas"/>
                <a:sym typeface="Consolas"/>
              </a:rPr>
              <a:t>builder.git</a:t>
            </a:r>
            <a:endParaRPr sz="1052" dirty="0">
              <a:solidFill>
                <a:srgbClr val="032F62"/>
              </a:solidFill>
              <a:highlight>
                <a:srgbClr val="FFFFFF"/>
              </a:highlight>
              <a:latin typeface="Consolas"/>
              <a:ea typeface="Consolas"/>
              <a:cs typeface="Consolas"/>
              <a:sym typeface="Consolas"/>
            </a:endParaRPr>
          </a:p>
          <a:p>
            <a:pPr marL="0" indent="0">
              <a:lnSpc>
                <a:spcPct val="142857"/>
              </a:lnSpc>
              <a:spcBef>
                <a:spcPts val="0"/>
              </a:spcBef>
              <a:buNone/>
            </a:pPr>
            <a:r>
              <a:rPr lang="en" sz="1052" dirty="0">
                <a:solidFill>
                  <a:srgbClr val="24292E"/>
                </a:solidFill>
                <a:highlight>
                  <a:srgbClr val="FFFFFF"/>
                </a:highlight>
                <a:latin typeface="Consolas"/>
                <a:ea typeface="Consolas"/>
                <a:cs typeface="Consolas"/>
                <a:sym typeface="Consolas"/>
              </a:rPr>
              <a:t>     </a:t>
            </a:r>
            <a:r>
              <a:rPr lang="en" sz="1052" dirty="0">
                <a:solidFill>
                  <a:srgbClr val="22863A"/>
                </a:solidFill>
                <a:highlight>
                  <a:srgbClr val="FFFFFF"/>
                </a:highlight>
                <a:latin typeface="Consolas"/>
                <a:ea typeface="Consolas"/>
                <a:cs typeface="Consolas"/>
                <a:sym typeface="Consolas"/>
              </a:rPr>
              <a:t>credentials-id</a:t>
            </a:r>
            <a:r>
              <a:rPr lang="en" sz="1052" dirty="0">
                <a:solidFill>
                  <a:srgbClr val="24292E"/>
                </a:solidFill>
                <a:highlight>
                  <a:srgbClr val="FFFFFF"/>
                </a:highlight>
                <a:latin typeface="Consolas"/>
                <a:ea typeface="Consolas"/>
                <a:cs typeface="Consolas"/>
                <a:sym typeface="Consolas"/>
              </a:rPr>
              <a:t>: </a:t>
            </a:r>
            <a:r>
              <a:rPr lang="en" sz="1052" dirty="0">
                <a:solidFill>
                  <a:srgbClr val="032F62"/>
                </a:solidFill>
                <a:highlight>
                  <a:srgbClr val="FFFFFF"/>
                </a:highlight>
                <a:latin typeface="Consolas"/>
                <a:ea typeface="Consolas"/>
                <a:cs typeface="Consolas"/>
                <a:sym typeface="Consolas"/>
              </a:rPr>
              <a:t>"43ed1990-46e5-4ed0-bfda-8d83e5cdd65f"</a:t>
            </a:r>
            <a:endParaRPr sz="1052" dirty="0">
              <a:solidFill>
                <a:srgbClr val="032F62"/>
              </a:solidFill>
              <a:highlight>
                <a:srgbClr val="FFFFFF"/>
              </a:highlight>
              <a:latin typeface="Consolas"/>
              <a:ea typeface="Consolas"/>
              <a:cs typeface="Consolas"/>
              <a:sym typeface="Consolas"/>
            </a:endParaRPr>
          </a:p>
          <a:p>
            <a:pPr marL="0" indent="0">
              <a:lnSpc>
                <a:spcPct val="142857"/>
              </a:lnSpc>
              <a:spcBef>
                <a:spcPts val="0"/>
              </a:spcBef>
              <a:buNone/>
            </a:pPr>
            <a:r>
              <a:rPr lang="en" sz="1052" dirty="0">
                <a:solidFill>
                  <a:srgbClr val="24292E"/>
                </a:solidFill>
                <a:highlight>
                  <a:srgbClr val="FFFFFF"/>
                </a:highlight>
                <a:latin typeface="Consolas"/>
                <a:ea typeface="Consolas"/>
                <a:cs typeface="Consolas"/>
                <a:sym typeface="Consolas"/>
              </a:rPr>
              <a:t>     </a:t>
            </a:r>
            <a:r>
              <a:rPr lang="en" sz="1052" dirty="0">
                <a:solidFill>
                  <a:srgbClr val="22863A"/>
                </a:solidFill>
                <a:highlight>
                  <a:srgbClr val="FFFFFF"/>
                </a:highlight>
                <a:latin typeface="Consolas"/>
                <a:ea typeface="Consolas"/>
                <a:cs typeface="Consolas"/>
                <a:sym typeface="Consolas"/>
              </a:rPr>
              <a:t>branches</a:t>
            </a:r>
            <a:r>
              <a:rPr lang="en" sz="1052" dirty="0">
                <a:solidFill>
                  <a:srgbClr val="24292E"/>
                </a:solidFill>
                <a:highlight>
                  <a:srgbClr val="FFFFFF"/>
                </a:highlight>
                <a:latin typeface="Consolas"/>
                <a:ea typeface="Consolas"/>
                <a:cs typeface="Consolas"/>
                <a:sym typeface="Consolas"/>
              </a:rPr>
              <a:t>:</a:t>
            </a:r>
            <a:endParaRPr sz="1052" dirty="0">
              <a:solidFill>
                <a:srgbClr val="24292E"/>
              </a:solidFill>
              <a:highlight>
                <a:srgbClr val="FFFFFF"/>
              </a:highlight>
              <a:latin typeface="Consolas"/>
              <a:ea typeface="Consolas"/>
              <a:cs typeface="Consolas"/>
              <a:sym typeface="Consolas"/>
            </a:endParaRPr>
          </a:p>
          <a:p>
            <a:pPr marL="0" indent="0">
              <a:lnSpc>
                <a:spcPct val="142857"/>
              </a:lnSpc>
              <a:spcBef>
                <a:spcPts val="0"/>
              </a:spcBef>
              <a:buNone/>
            </a:pPr>
            <a:r>
              <a:rPr lang="en" sz="1052" dirty="0">
                <a:solidFill>
                  <a:srgbClr val="24292E"/>
                </a:solidFill>
                <a:highlight>
                  <a:srgbClr val="FFFFFF"/>
                </a:highlight>
                <a:latin typeface="Consolas"/>
                <a:ea typeface="Consolas"/>
                <a:cs typeface="Consolas"/>
                <a:sym typeface="Consolas"/>
              </a:rPr>
              <a:t>       - </a:t>
            </a:r>
            <a:r>
              <a:rPr lang="en" sz="1052" dirty="0">
                <a:solidFill>
                  <a:srgbClr val="032F62"/>
                </a:solidFill>
                <a:highlight>
                  <a:srgbClr val="FFFFFF"/>
                </a:highlight>
                <a:latin typeface="Consolas"/>
                <a:ea typeface="Consolas"/>
                <a:cs typeface="Consolas"/>
                <a:sym typeface="Consolas"/>
              </a:rPr>
              <a:t>master</a:t>
            </a:r>
            <a:endParaRPr sz="1052" dirty="0">
              <a:solidFill>
                <a:srgbClr val="032F62"/>
              </a:solidFill>
              <a:highlight>
                <a:srgbClr val="FFFFFF"/>
              </a:highlight>
              <a:latin typeface="Consolas"/>
              <a:ea typeface="Consolas"/>
              <a:cs typeface="Consolas"/>
              <a:sym typeface="Consolas"/>
            </a:endParaRPr>
          </a:p>
          <a:p>
            <a:pPr marL="0" indent="0">
              <a:lnSpc>
                <a:spcPct val="142857"/>
              </a:lnSpc>
              <a:spcBef>
                <a:spcPts val="0"/>
              </a:spcBef>
              <a:buNone/>
            </a:pPr>
            <a:r>
              <a:rPr lang="en" sz="1052" dirty="0">
                <a:solidFill>
                  <a:srgbClr val="24292E"/>
                </a:solidFill>
                <a:highlight>
                  <a:srgbClr val="FFFFFF"/>
                </a:highlight>
                <a:latin typeface="Consolas"/>
                <a:ea typeface="Consolas"/>
                <a:cs typeface="Consolas"/>
                <a:sym typeface="Consolas"/>
              </a:rPr>
              <a:t>     </a:t>
            </a:r>
            <a:r>
              <a:rPr lang="en" sz="1052" dirty="0">
                <a:solidFill>
                  <a:srgbClr val="22863A"/>
                </a:solidFill>
                <a:highlight>
                  <a:srgbClr val="FFFFFF"/>
                </a:highlight>
                <a:latin typeface="Consolas"/>
                <a:ea typeface="Consolas"/>
                <a:cs typeface="Consolas"/>
                <a:sym typeface="Consolas"/>
              </a:rPr>
              <a:t>clean</a:t>
            </a:r>
            <a:r>
              <a:rPr lang="en" sz="1052" dirty="0">
                <a:solidFill>
                  <a:srgbClr val="24292E"/>
                </a:solidFill>
                <a:highlight>
                  <a:srgbClr val="FFFFFF"/>
                </a:highlight>
                <a:latin typeface="Consolas"/>
                <a:ea typeface="Consolas"/>
                <a:cs typeface="Consolas"/>
                <a:sym typeface="Consolas"/>
              </a:rPr>
              <a:t>: </a:t>
            </a:r>
            <a:r>
              <a:rPr lang="en" sz="1052" dirty="0">
                <a:solidFill>
                  <a:srgbClr val="005CC5"/>
                </a:solidFill>
                <a:highlight>
                  <a:srgbClr val="FFFFFF"/>
                </a:highlight>
                <a:latin typeface="Consolas"/>
                <a:ea typeface="Consolas"/>
                <a:cs typeface="Consolas"/>
                <a:sym typeface="Consolas"/>
              </a:rPr>
              <a:t>true</a:t>
            </a:r>
            <a:endParaRPr sz="1052" dirty="0">
              <a:solidFill>
                <a:srgbClr val="005CC5"/>
              </a:solidFill>
              <a:highlight>
                <a:srgbClr val="FFFFFF"/>
              </a:highlight>
              <a:latin typeface="Consolas"/>
              <a:ea typeface="Consolas"/>
              <a:cs typeface="Consolas"/>
              <a:sym typeface="Consolas"/>
            </a:endParaRPr>
          </a:p>
          <a:p>
            <a:pPr marL="0" indent="0">
              <a:lnSpc>
                <a:spcPct val="142857"/>
              </a:lnSpc>
              <a:spcBef>
                <a:spcPts val="0"/>
              </a:spcBef>
              <a:buNone/>
            </a:pPr>
            <a:r>
              <a:rPr lang="en" sz="1052" dirty="0">
                <a:solidFill>
                  <a:srgbClr val="24292E"/>
                </a:solidFill>
                <a:highlight>
                  <a:srgbClr val="FFFFFF"/>
                </a:highlight>
                <a:latin typeface="Consolas"/>
                <a:ea typeface="Consolas"/>
                <a:cs typeface="Consolas"/>
                <a:sym typeface="Consolas"/>
              </a:rPr>
              <a:t>     </a:t>
            </a:r>
            <a:r>
              <a:rPr lang="en" sz="1052" dirty="0">
                <a:solidFill>
                  <a:srgbClr val="22863A"/>
                </a:solidFill>
                <a:highlight>
                  <a:srgbClr val="FFFFFF"/>
                </a:highlight>
                <a:latin typeface="Consolas"/>
                <a:ea typeface="Consolas"/>
                <a:cs typeface="Consolas"/>
                <a:sym typeface="Consolas"/>
              </a:rPr>
              <a:t>shallow-clone</a:t>
            </a:r>
            <a:r>
              <a:rPr lang="en" sz="1052" dirty="0">
                <a:solidFill>
                  <a:srgbClr val="24292E"/>
                </a:solidFill>
                <a:highlight>
                  <a:srgbClr val="FFFFFF"/>
                </a:highlight>
                <a:latin typeface="Consolas"/>
                <a:ea typeface="Consolas"/>
                <a:cs typeface="Consolas"/>
                <a:sym typeface="Consolas"/>
              </a:rPr>
              <a:t>: </a:t>
            </a:r>
            <a:r>
              <a:rPr lang="en" sz="1052" dirty="0">
                <a:solidFill>
                  <a:srgbClr val="005CC5"/>
                </a:solidFill>
                <a:highlight>
                  <a:srgbClr val="FFFFFF"/>
                </a:highlight>
                <a:latin typeface="Consolas"/>
                <a:ea typeface="Consolas"/>
                <a:cs typeface="Consolas"/>
                <a:sym typeface="Consolas"/>
              </a:rPr>
              <a:t>true</a:t>
            </a:r>
            <a:endParaRPr sz="1052" dirty="0">
              <a:solidFill>
                <a:srgbClr val="005CC5"/>
              </a:solidFill>
              <a:highlight>
                <a:srgbClr val="FFFFFF"/>
              </a:highlight>
              <a:latin typeface="Consolas"/>
              <a:ea typeface="Consolas"/>
              <a:cs typeface="Consolas"/>
              <a:sym typeface="Consolas"/>
            </a:endParaRPr>
          </a:p>
          <a:p>
            <a:pPr marL="0" indent="0">
              <a:spcBef>
                <a:spcPts val="0"/>
              </a:spcBef>
              <a:spcAft>
                <a:spcPts val="1871"/>
              </a:spcAft>
              <a:buNone/>
            </a:pPr>
            <a:endParaRPr dirty="0"/>
          </a:p>
        </p:txBody>
      </p:sp>
      <p:sp>
        <p:nvSpPr>
          <p:cNvPr id="186" name="Google Shape;186;p38"/>
          <p:cNvSpPr txBox="1">
            <a:spLocks noGrp="1"/>
          </p:cNvSpPr>
          <p:nvPr>
            <p:ph type="body" idx="1"/>
          </p:nvPr>
        </p:nvSpPr>
        <p:spPr>
          <a:xfrm>
            <a:off x="6225684" y="857475"/>
            <a:ext cx="4407168" cy="5576847"/>
          </a:xfrm>
          <a:prstGeom prst="rect">
            <a:avLst/>
          </a:prstGeom>
        </p:spPr>
        <p:txBody>
          <a:bodyPr spcFirstLastPara="1" wrap="square" lIns="106916" tIns="106916" rIns="106916" bIns="106916" anchor="t" anchorCtr="0">
            <a:noAutofit/>
          </a:bodyPr>
          <a:lstStyle/>
          <a:p>
            <a:pPr marL="0" indent="0">
              <a:lnSpc>
                <a:spcPct val="142857"/>
              </a:lnSpc>
              <a:spcBef>
                <a:spcPts val="0"/>
              </a:spcBef>
              <a:buNone/>
            </a:pPr>
            <a:r>
              <a:rPr lang="en" sz="702">
                <a:solidFill>
                  <a:srgbClr val="24292E"/>
                </a:solidFill>
                <a:highlight>
                  <a:srgbClr val="FFFFFF"/>
                </a:highlight>
                <a:latin typeface="Consolas"/>
                <a:ea typeface="Consolas"/>
                <a:cs typeface="Consolas"/>
                <a:sym typeface="Consolas"/>
              </a:rPr>
              <a:t>&lt;?</a:t>
            </a:r>
            <a:r>
              <a:rPr lang="en" sz="702">
                <a:solidFill>
                  <a:srgbClr val="22863A"/>
                </a:solidFill>
                <a:highlight>
                  <a:srgbClr val="FFFFFF"/>
                </a:highlight>
                <a:latin typeface="Consolas"/>
                <a:ea typeface="Consolas"/>
                <a:cs typeface="Consolas"/>
                <a:sym typeface="Consolas"/>
              </a:rPr>
              <a:t>xml</a:t>
            </a:r>
            <a:r>
              <a:rPr lang="en" sz="702">
                <a:solidFill>
                  <a:srgbClr val="6F42C1"/>
                </a:solidFill>
                <a:highlight>
                  <a:srgbClr val="FFFFFF"/>
                </a:highlight>
                <a:latin typeface="Consolas"/>
                <a:ea typeface="Consolas"/>
                <a:cs typeface="Consolas"/>
                <a:sym typeface="Consolas"/>
              </a:rPr>
              <a:t> version</a:t>
            </a:r>
            <a:r>
              <a:rPr lang="en" sz="702">
                <a:solidFill>
                  <a:srgbClr val="24292E"/>
                </a:solidFill>
                <a:highlight>
                  <a:srgbClr val="FFFFFF"/>
                </a:highlight>
                <a:latin typeface="Consolas"/>
                <a:ea typeface="Consolas"/>
                <a:cs typeface="Consolas"/>
                <a:sym typeface="Consolas"/>
              </a:rPr>
              <a:t>=</a:t>
            </a:r>
            <a:r>
              <a:rPr lang="en" sz="702">
                <a:solidFill>
                  <a:srgbClr val="032F62"/>
                </a:solidFill>
                <a:highlight>
                  <a:srgbClr val="FFFFFF"/>
                </a:highlight>
                <a:latin typeface="Consolas"/>
                <a:ea typeface="Consolas"/>
                <a:cs typeface="Consolas"/>
                <a:sym typeface="Consolas"/>
              </a:rPr>
              <a:t>"1.0"</a:t>
            </a:r>
            <a:r>
              <a:rPr lang="en" sz="702">
                <a:solidFill>
                  <a:srgbClr val="6F42C1"/>
                </a:solidFill>
                <a:highlight>
                  <a:srgbClr val="FFFFFF"/>
                </a:highlight>
                <a:latin typeface="Consolas"/>
                <a:ea typeface="Consolas"/>
                <a:cs typeface="Consolas"/>
                <a:sym typeface="Consolas"/>
              </a:rPr>
              <a:t> encoding</a:t>
            </a:r>
            <a:r>
              <a:rPr lang="en" sz="702">
                <a:solidFill>
                  <a:srgbClr val="24292E"/>
                </a:solidFill>
                <a:highlight>
                  <a:srgbClr val="FFFFFF"/>
                </a:highlight>
                <a:latin typeface="Consolas"/>
                <a:ea typeface="Consolas"/>
                <a:cs typeface="Consolas"/>
                <a:sym typeface="Consolas"/>
              </a:rPr>
              <a:t>=</a:t>
            </a:r>
            <a:r>
              <a:rPr lang="en" sz="702">
                <a:solidFill>
                  <a:srgbClr val="032F62"/>
                </a:solidFill>
                <a:highlight>
                  <a:srgbClr val="FFFFFF"/>
                </a:highlight>
                <a:latin typeface="Consolas"/>
                <a:ea typeface="Consolas"/>
                <a:cs typeface="Consolas"/>
                <a:sym typeface="Consolas"/>
              </a:rPr>
              <a:t>"utf-8"</a:t>
            </a:r>
            <a:r>
              <a:rPr lang="en" sz="702">
                <a:solidFill>
                  <a:srgbClr val="24292E"/>
                </a:solidFill>
                <a:highlight>
                  <a:srgbClr val="FFFFFF"/>
                </a:highlight>
                <a:latin typeface="Consolas"/>
                <a:ea typeface="Consolas"/>
                <a:cs typeface="Consolas"/>
                <a:sym typeface="Consolas"/>
              </a:rPr>
              <a:t>?&gt;</a:t>
            </a:r>
            <a:endParaRPr sz="702">
              <a:solidFill>
                <a:srgbClr val="24292E"/>
              </a:solidFill>
              <a:highlight>
                <a:srgbClr val="FFFFFF"/>
              </a:highlight>
              <a:latin typeface="Consolas"/>
              <a:ea typeface="Consolas"/>
              <a:cs typeface="Consolas"/>
              <a:sym typeface="Consolas"/>
            </a:endParaRPr>
          </a:p>
          <a:p>
            <a:pPr marL="0" indent="0">
              <a:lnSpc>
                <a:spcPct val="142857"/>
              </a:lnSpc>
              <a:spcBef>
                <a:spcPts val="0"/>
              </a:spcBef>
              <a:buNone/>
            </a:pPr>
            <a:r>
              <a:rPr lang="en" sz="702">
                <a:solidFill>
                  <a:srgbClr val="24292E"/>
                </a:solidFill>
                <a:highlight>
                  <a:srgbClr val="FFFFFF"/>
                </a:highlight>
                <a:latin typeface="Consolas"/>
                <a:ea typeface="Consolas"/>
                <a:cs typeface="Consolas"/>
                <a:sym typeface="Consolas"/>
              </a:rPr>
              <a:t>&lt;</a:t>
            </a:r>
            <a:r>
              <a:rPr lang="en" sz="702">
                <a:solidFill>
                  <a:srgbClr val="22863A"/>
                </a:solidFill>
                <a:highlight>
                  <a:srgbClr val="FFFFFF"/>
                </a:highlight>
                <a:latin typeface="Consolas"/>
                <a:ea typeface="Consolas"/>
                <a:cs typeface="Consolas"/>
                <a:sym typeface="Consolas"/>
              </a:rPr>
              <a:t>project</a:t>
            </a:r>
            <a:r>
              <a:rPr lang="en" sz="702">
                <a:solidFill>
                  <a:srgbClr val="24292E"/>
                </a:solidFill>
                <a:highlight>
                  <a:srgbClr val="FFFFFF"/>
                </a:highlight>
                <a:latin typeface="Consolas"/>
                <a:ea typeface="Consolas"/>
                <a:cs typeface="Consolas"/>
                <a:sym typeface="Consolas"/>
              </a:rPr>
              <a:t>&gt;</a:t>
            </a:r>
            <a:endParaRPr sz="702">
              <a:solidFill>
                <a:srgbClr val="24292E"/>
              </a:solidFill>
              <a:highlight>
                <a:srgbClr val="FFFFFF"/>
              </a:highlight>
              <a:latin typeface="Consolas"/>
              <a:ea typeface="Consolas"/>
              <a:cs typeface="Consolas"/>
              <a:sym typeface="Consolas"/>
            </a:endParaRPr>
          </a:p>
          <a:p>
            <a:pPr marL="0" indent="0">
              <a:lnSpc>
                <a:spcPct val="142857"/>
              </a:lnSpc>
              <a:spcBef>
                <a:spcPts val="0"/>
              </a:spcBef>
              <a:buNone/>
            </a:pPr>
            <a:r>
              <a:rPr lang="en" sz="702">
                <a:solidFill>
                  <a:srgbClr val="24292E"/>
                </a:solidFill>
                <a:highlight>
                  <a:srgbClr val="FFFFFF"/>
                </a:highlight>
                <a:latin typeface="Consolas"/>
                <a:ea typeface="Consolas"/>
                <a:cs typeface="Consolas"/>
                <a:sym typeface="Consolas"/>
              </a:rPr>
              <a:t> &lt;</a:t>
            </a:r>
            <a:r>
              <a:rPr lang="en" sz="702">
                <a:solidFill>
                  <a:srgbClr val="22863A"/>
                </a:solidFill>
                <a:highlight>
                  <a:srgbClr val="FFFFFF"/>
                </a:highlight>
                <a:latin typeface="Consolas"/>
                <a:ea typeface="Consolas"/>
                <a:cs typeface="Consolas"/>
                <a:sym typeface="Consolas"/>
              </a:rPr>
              <a:t>scm</a:t>
            </a:r>
            <a:r>
              <a:rPr lang="en" sz="702">
                <a:solidFill>
                  <a:srgbClr val="24292E"/>
                </a:solidFill>
                <a:highlight>
                  <a:srgbClr val="FFFFFF"/>
                </a:highlight>
                <a:latin typeface="Consolas"/>
                <a:ea typeface="Consolas"/>
                <a:cs typeface="Consolas"/>
                <a:sym typeface="Consolas"/>
              </a:rPr>
              <a:t> </a:t>
            </a:r>
            <a:r>
              <a:rPr lang="en" sz="702">
                <a:solidFill>
                  <a:srgbClr val="6F42C1"/>
                </a:solidFill>
                <a:highlight>
                  <a:srgbClr val="FFFFFF"/>
                </a:highlight>
                <a:latin typeface="Consolas"/>
                <a:ea typeface="Consolas"/>
                <a:cs typeface="Consolas"/>
                <a:sym typeface="Consolas"/>
              </a:rPr>
              <a:t>class</a:t>
            </a:r>
            <a:r>
              <a:rPr lang="en" sz="702">
                <a:solidFill>
                  <a:srgbClr val="24292E"/>
                </a:solidFill>
                <a:highlight>
                  <a:srgbClr val="FFFFFF"/>
                </a:highlight>
                <a:latin typeface="Consolas"/>
                <a:ea typeface="Consolas"/>
                <a:cs typeface="Consolas"/>
                <a:sym typeface="Consolas"/>
              </a:rPr>
              <a:t>=</a:t>
            </a:r>
            <a:r>
              <a:rPr lang="en" sz="702">
                <a:solidFill>
                  <a:srgbClr val="032F62"/>
                </a:solidFill>
                <a:highlight>
                  <a:srgbClr val="FFFFFF"/>
                </a:highlight>
                <a:latin typeface="Consolas"/>
                <a:ea typeface="Consolas"/>
                <a:cs typeface="Consolas"/>
                <a:sym typeface="Consolas"/>
              </a:rPr>
              <a:t>"hudson.plugins.git.GitSCM"</a:t>
            </a:r>
            <a:r>
              <a:rPr lang="en" sz="702">
                <a:solidFill>
                  <a:srgbClr val="24292E"/>
                </a:solidFill>
                <a:highlight>
                  <a:srgbClr val="FFFFFF"/>
                </a:highlight>
                <a:latin typeface="Consolas"/>
                <a:ea typeface="Consolas"/>
                <a:cs typeface="Consolas"/>
                <a:sym typeface="Consolas"/>
              </a:rPr>
              <a:t>&gt;</a:t>
            </a:r>
            <a:endParaRPr sz="702">
              <a:solidFill>
                <a:srgbClr val="24292E"/>
              </a:solidFill>
              <a:highlight>
                <a:srgbClr val="FFFFFF"/>
              </a:highlight>
              <a:latin typeface="Consolas"/>
              <a:ea typeface="Consolas"/>
              <a:cs typeface="Consolas"/>
              <a:sym typeface="Consolas"/>
            </a:endParaRPr>
          </a:p>
          <a:p>
            <a:pPr marL="0" indent="0">
              <a:lnSpc>
                <a:spcPct val="142857"/>
              </a:lnSpc>
              <a:spcBef>
                <a:spcPts val="0"/>
              </a:spcBef>
              <a:buNone/>
            </a:pPr>
            <a:r>
              <a:rPr lang="en" sz="702">
                <a:solidFill>
                  <a:srgbClr val="24292E"/>
                </a:solidFill>
                <a:highlight>
                  <a:srgbClr val="FFFFFF"/>
                </a:highlight>
                <a:latin typeface="Consolas"/>
                <a:ea typeface="Consolas"/>
                <a:cs typeface="Consolas"/>
                <a:sym typeface="Consolas"/>
              </a:rPr>
              <a:t>   &lt;</a:t>
            </a:r>
            <a:r>
              <a:rPr lang="en" sz="702">
                <a:solidFill>
                  <a:srgbClr val="22863A"/>
                </a:solidFill>
                <a:highlight>
                  <a:srgbClr val="FFFFFF"/>
                </a:highlight>
                <a:latin typeface="Consolas"/>
                <a:ea typeface="Consolas"/>
                <a:cs typeface="Consolas"/>
                <a:sym typeface="Consolas"/>
              </a:rPr>
              <a:t>configVersion</a:t>
            </a:r>
            <a:r>
              <a:rPr lang="en" sz="702">
                <a:solidFill>
                  <a:srgbClr val="24292E"/>
                </a:solidFill>
                <a:highlight>
                  <a:srgbClr val="FFFFFF"/>
                </a:highlight>
                <a:latin typeface="Consolas"/>
                <a:ea typeface="Consolas"/>
                <a:cs typeface="Consolas"/>
                <a:sym typeface="Consolas"/>
              </a:rPr>
              <a:t>&gt;2&lt;/</a:t>
            </a:r>
            <a:r>
              <a:rPr lang="en" sz="702">
                <a:solidFill>
                  <a:srgbClr val="22863A"/>
                </a:solidFill>
                <a:highlight>
                  <a:srgbClr val="FFFFFF"/>
                </a:highlight>
                <a:latin typeface="Consolas"/>
                <a:ea typeface="Consolas"/>
                <a:cs typeface="Consolas"/>
                <a:sym typeface="Consolas"/>
              </a:rPr>
              <a:t>configVersion</a:t>
            </a:r>
            <a:r>
              <a:rPr lang="en" sz="702">
                <a:solidFill>
                  <a:srgbClr val="24292E"/>
                </a:solidFill>
                <a:highlight>
                  <a:srgbClr val="FFFFFF"/>
                </a:highlight>
                <a:latin typeface="Consolas"/>
                <a:ea typeface="Consolas"/>
                <a:cs typeface="Consolas"/>
                <a:sym typeface="Consolas"/>
              </a:rPr>
              <a:t>&gt;</a:t>
            </a:r>
            <a:endParaRPr sz="702">
              <a:solidFill>
                <a:srgbClr val="24292E"/>
              </a:solidFill>
              <a:highlight>
                <a:srgbClr val="FFFFFF"/>
              </a:highlight>
              <a:latin typeface="Consolas"/>
              <a:ea typeface="Consolas"/>
              <a:cs typeface="Consolas"/>
              <a:sym typeface="Consolas"/>
            </a:endParaRPr>
          </a:p>
          <a:p>
            <a:pPr marL="0" indent="0">
              <a:lnSpc>
                <a:spcPct val="142857"/>
              </a:lnSpc>
              <a:spcBef>
                <a:spcPts val="0"/>
              </a:spcBef>
              <a:buNone/>
            </a:pPr>
            <a:r>
              <a:rPr lang="en" sz="702">
                <a:solidFill>
                  <a:srgbClr val="24292E"/>
                </a:solidFill>
                <a:highlight>
                  <a:srgbClr val="FFFFFF"/>
                </a:highlight>
                <a:latin typeface="Consolas"/>
                <a:ea typeface="Consolas"/>
                <a:cs typeface="Consolas"/>
                <a:sym typeface="Consolas"/>
              </a:rPr>
              <a:t>   &lt;</a:t>
            </a:r>
            <a:r>
              <a:rPr lang="en" sz="702">
                <a:solidFill>
                  <a:srgbClr val="22863A"/>
                </a:solidFill>
                <a:highlight>
                  <a:srgbClr val="FFFFFF"/>
                </a:highlight>
                <a:latin typeface="Consolas"/>
                <a:ea typeface="Consolas"/>
                <a:cs typeface="Consolas"/>
                <a:sym typeface="Consolas"/>
              </a:rPr>
              <a:t>userRemoteConfigs</a:t>
            </a:r>
            <a:r>
              <a:rPr lang="en" sz="702">
                <a:solidFill>
                  <a:srgbClr val="24292E"/>
                </a:solidFill>
                <a:highlight>
                  <a:srgbClr val="FFFFFF"/>
                </a:highlight>
                <a:latin typeface="Consolas"/>
                <a:ea typeface="Consolas"/>
                <a:cs typeface="Consolas"/>
                <a:sym typeface="Consolas"/>
              </a:rPr>
              <a:t>&gt;</a:t>
            </a:r>
            <a:endParaRPr sz="702">
              <a:solidFill>
                <a:srgbClr val="24292E"/>
              </a:solidFill>
              <a:highlight>
                <a:srgbClr val="FFFFFF"/>
              </a:highlight>
              <a:latin typeface="Consolas"/>
              <a:ea typeface="Consolas"/>
              <a:cs typeface="Consolas"/>
              <a:sym typeface="Consolas"/>
            </a:endParaRPr>
          </a:p>
          <a:p>
            <a:pPr marL="0" indent="0">
              <a:lnSpc>
                <a:spcPct val="142857"/>
              </a:lnSpc>
              <a:spcBef>
                <a:spcPts val="0"/>
              </a:spcBef>
              <a:buNone/>
            </a:pPr>
            <a:r>
              <a:rPr lang="en" sz="702">
                <a:solidFill>
                  <a:srgbClr val="24292E"/>
                </a:solidFill>
                <a:highlight>
                  <a:srgbClr val="FFFFFF"/>
                </a:highlight>
                <a:latin typeface="Consolas"/>
                <a:ea typeface="Consolas"/>
                <a:cs typeface="Consolas"/>
                <a:sym typeface="Consolas"/>
              </a:rPr>
              <a:t>     &lt;</a:t>
            </a:r>
            <a:r>
              <a:rPr lang="en" sz="702">
                <a:solidFill>
                  <a:srgbClr val="22863A"/>
                </a:solidFill>
                <a:highlight>
                  <a:srgbClr val="FFFFFF"/>
                </a:highlight>
                <a:latin typeface="Consolas"/>
                <a:ea typeface="Consolas"/>
                <a:cs typeface="Consolas"/>
                <a:sym typeface="Consolas"/>
              </a:rPr>
              <a:t>hudson</a:t>
            </a:r>
            <a:r>
              <a:rPr lang="en" sz="702">
                <a:solidFill>
                  <a:srgbClr val="24292E"/>
                </a:solidFill>
                <a:highlight>
                  <a:srgbClr val="FFFFFF"/>
                </a:highlight>
                <a:latin typeface="Consolas"/>
                <a:ea typeface="Consolas"/>
                <a:cs typeface="Consolas"/>
                <a:sym typeface="Consolas"/>
              </a:rPr>
              <a:t>.plugins.git.UserRemoteConfig&gt;</a:t>
            </a:r>
            <a:endParaRPr sz="702">
              <a:solidFill>
                <a:srgbClr val="24292E"/>
              </a:solidFill>
              <a:highlight>
                <a:srgbClr val="FFFFFF"/>
              </a:highlight>
              <a:latin typeface="Consolas"/>
              <a:ea typeface="Consolas"/>
              <a:cs typeface="Consolas"/>
              <a:sym typeface="Consolas"/>
            </a:endParaRPr>
          </a:p>
          <a:p>
            <a:pPr marL="0" indent="0">
              <a:lnSpc>
                <a:spcPct val="142857"/>
              </a:lnSpc>
              <a:spcBef>
                <a:spcPts val="0"/>
              </a:spcBef>
              <a:buNone/>
            </a:pPr>
            <a:r>
              <a:rPr lang="en" sz="702">
                <a:solidFill>
                  <a:srgbClr val="24292E"/>
                </a:solidFill>
                <a:highlight>
                  <a:srgbClr val="FFFFFF"/>
                </a:highlight>
                <a:latin typeface="Consolas"/>
                <a:ea typeface="Consolas"/>
                <a:cs typeface="Consolas"/>
                <a:sym typeface="Consolas"/>
              </a:rPr>
              <a:t>       &lt;</a:t>
            </a:r>
            <a:r>
              <a:rPr lang="en" sz="702">
                <a:solidFill>
                  <a:srgbClr val="22863A"/>
                </a:solidFill>
                <a:highlight>
                  <a:srgbClr val="FFFFFF"/>
                </a:highlight>
                <a:latin typeface="Consolas"/>
                <a:ea typeface="Consolas"/>
                <a:cs typeface="Consolas"/>
                <a:sym typeface="Consolas"/>
              </a:rPr>
              <a:t>name</a:t>
            </a:r>
            <a:r>
              <a:rPr lang="en" sz="702">
                <a:solidFill>
                  <a:srgbClr val="24292E"/>
                </a:solidFill>
                <a:highlight>
                  <a:srgbClr val="FFFFFF"/>
                </a:highlight>
                <a:latin typeface="Consolas"/>
                <a:ea typeface="Consolas"/>
                <a:cs typeface="Consolas"/>
                <a:sym typeface="Consolas"/>
              </a:rPr>
              <a:t>&gt;origin&lt;/</a:t>
            </a:r>
            <a:r>
              <a:rPr lang="en" sz="702">
                <a:solidFill>
                  <a:srgbClr val="22863A"/>
                </a:solidFill>
                <a:highlight>
                  <a:srgbClr val="FFFFFF"/>
                </a:highlight>
                <a:latin typeface="Consolas"/>
                <a:ea typeface="Consolas"/>
                <a:cs typeface="Consolas"/>
                <a:sym typeface="Consolas"/>
              </a:rPr>
              <a:t>name</a:t>
            </a:r>
            <a:r>
              <a:rPr lang="en" sz="702">
                <a:solidFill>
                  <a:srgbClr val="24292E"/>
                </a:solidFill>
                <a:highlight>
                  <a:srgbClr val="FFFFFF"/>
                </a:highlight>
                <a:latin typeface="Consolas"/>
                <a:ea typeface="Consolas"/>
                <a:cs typeface="Consolas"/>
                <a:sym typeface="Consolas"/>
              </a:rPr>
              <a:t>&gt;</a:t>
            </a:r>
            <a:endParaRPr sz="702">
              <a:solidFill>
                <a:srgbClr val="24292E"/>
              </a:solidFill>
              <a:highlight>
                <a:srgbClr val="FFFFFF"/>
              </a:highlight>
              <a:latin typeface="Consolas"/>
              <a:ea typeface="Consolas"/>
              <a:cs typeface="Consolas"/>
              <a:sym typeface="Consolas"/>
            </a:endParaRPr>
          </a:p>
          <a:p>
            <a:pPr marL="0" indent="0">
              <a:lnSpc>
                <a:spcPct val="142857"/>
              </a:lnSpc>
              <a:spcBef>
                <a:spcPts val="0"/>
              </a:spcBef>
              <a:buNone/>
            </a:pPr>
            <a:r>
              <a:rPr lang="en" sz="702">
                <a:solidFill>
                  <a:srgbClr val="24292E"/>
                </a:solidFill>
                <a:highlight>
                  <a:srgbClr val="FFFFFF"/>
                </a:highlight>
                <a:latin typeface="Consolas"/>
                <a:ea typeface="Consolas"/>
                <a:cs typeface="Consolas"/>
                <a:sym typeface="Consolas"/>
              </a:rPr>
              <a:t>       &lt;</a:t>
            </a:r>
            <a:r>
              <a:rPr lang="en" sz="702">
                <a:solidFill>
                  <a:srgbClr val="22863A"/>
                </a:solidFill>
                <a:highlight>
                  <a:srgbClr val="FFFFFF"/>
                </a:highlight>
                <a:latin typeface="Consolas"/>
                <a:ea typeface="Consolas"/>
                <a:cs typeface="Consolas"/>
                <a:sym typeface="Consolas"/>
              </a:rPr>
              <a:t>refspec</a:t>
            </a:r>
            <a:r>
              <a:rPr lang="en" sz="702">
                <a:solidFill>
                  <a:srgbClr val="24292E"/>
                </a:solidFill>
                <a:highlight>
                  <a:srgbClr val="FFFFFF"/>
                </a:highlight>
                <a:latin typeface="Consolas"/>
                <a:ea typeface="Consolas"/>
                <a:cs typeface="Consolas"/>
                <a:sym typeface="Consolas"/>
              </a:rPr>
              <a:t>&gt;+refs/heads/*:refs/remotes/origin/*&lt;/</a:t>
            </a:r>
            <a:r>
              <a:rPr lang="en" sz="702">
                <a:solidFill>
                  <a:srgbClr val="22863A"/>
                </a:solidFill>
                <a:highlight>
                  <a:srgbClr val="FFFFFF"/>
                </a:highlight>
                <a:latin typeface="Consolas"/>
                <a:ea typeface="Consolas"/>
                <a:cs typeface="Consolas"/>
                <a:sym typeface="Consolas"/>
              </a:rPr>
              <a:t>refspec</a:t>
            </a:r>
            <a:r>
              <a:rPr lang="en" sz="702">
                <a:solidFill>
                  <a:srgbClr val="24292E"/>
                </a:solidFill>
                <a:highlight>
                  <a:srgbClr val="FFFFFF"/>
                </a:highlight>
                <a:latin typeface="Consolas"/>
                <a:ea typeface="Consolas"/>
                <a:cs typeface="Consolas"/>
                <a:sym typeface="Consolas"/>
              </a:rPr>
              <a:t>&gt;</a:t>
            </a:r>
            <a:endParaRPr sz="702">
              <a:solidFill>
                <a:srgbClr val="24292E"/>
              </a:solidFill>
              <a:highlight>
                <a:srgbClr val="FFFFFF"/>
              </a:highlight>
              <a:latin typeface="Consolas"/>
              <a:ea typeface="Consolas"/>
              <a:cs typeface="Consolas"/>
              <a:sym typeface="Consolas"/>
            </a:endParaRPr>
          </a:p>
          <a:p>
            <a:pPr marL="0" indent="0">
              <a:lnSpc>
                <a:spcPct val="142857"/>
              </a:lnSpc>
              <a:spcBef>
                <a:spcPts val="0"/>
              </a:spcBef>
              <a:buNone/>
            </a:pPr>
            <a:r>
              <a:rPr lang="en" sz="702">
                <a:solidFill>
                  <a:srgbClr val="24292E"/>
                </a:solidFill>
                <a:highlight>
                  <a:srgbClr val="FFFFFF"/>
                </a:highlight>
                <a:latin typeface="Consolas"/>
                <a:ea typeface="Consolas"/>
                <a:cs typeface="Consolas"/>
                <a:sym typeface="Consolas"/>
              </a:rPr>
              <a:t>       &lt;</a:t>
            </a:r>
            <a:r>
              <a:rPr lang="en" sz="702">
                <a:solidFill>
                  <a:srgbClr val="22863A"/>
                </a:solidFill>
                <a:highlight>
                  <a:srgbClr val="FFFFFF"/>
                </a:highlight>
                <a:latin typeface="Consolas"/>
                <a:ea typeface="Consolas"/>
                <a:cs typeface="Consolas"/>
                <a:sym typeface="Consolas"/>
              </a:rPr>
              <a:t>url</a:t>
            </a:r>
            <a:r>
              <a:rPr lang="en" sz="702">
                <a:solidFill>
                  <a:srgbClr val="24292E"/>
                </a:solidFill>
                <a:highlight>
                  <a:srgbClr val="FFFFFF"/>
                </a:highlight>
                <a:latin typeface="Consolas"/>
                <a:ea typeface="Consolas"/>
                <a:cs typeface="Consolas"/>
                <a:sym typeface="Consolas"/>
              </a:rPr>
              <a:t>&gt;https://github.com/openstack-infra/jenkins-job-builder.git&lt;/</a:t>
            </a:r>
            <a:r>
              <a:rPr lang="en" sz="702">
                <a:solidFill>
                  <a:srgbClr val="22863A"/>
                </a:solidFill>
                <a:highlight>
                  <a:srgbClr val="FFFFFF"/>
                </a:highlight>
                <a:latin typeface="Consolas"/>
                <a:ea typeface="Consolas"/>
                <a:cs typeface="Consolas"/>
                <a:sym typeface="Consolas"/>
              </a:rPr>
              <a:t>url</a:t>
            </a:r>
            <a:r>
              <a:rPr lang="en" sz="702">
                <a:solidFill>
                  <a:srgbClr val="24292E"/>
                </a:solidFill>
                <a:highlight>
                  <a:srgbClr val="FFFFFF"/>
                </a:highlight>
                <a:latin typeface="Consolas"/>
                <a:ea typeface="Consolas"/>
                <a:cs typeface="Consolas"/>
                <a:sym typeface="Consolas"/>
              </a:rPr>
              <a:t>&gt;</a:t>
            </a:r>
            <a:endParaRPr sz="702">
              <a:solidFill>
                <a:srgbClr val="24292E"/>
              </a:solidFill>
              <a:highlight>
                <a:srgbClr val="FFFFFF"/>
              </a:highlight>
              <a:latin typeface="Consolas"/>
              <a:ea typeface="Consolas"/>
              <a:cs typeface="Consolas"/>
              <a:sym typeface="Consolas"/>
            </a:endParaRPr>
          </a:p>
          <a:p>
            <a:pPr marL="0" indent="0">
              <a:lnSpc>
                <a:spcPct val="142857"/>
              </a:lnSpc>
              <a:spcBef>
                <a:spcPts val="0"/>
              </a:spcBef>
              <a:buNone/>
            </a:pPr>
            <a:r>
              <a:rPr lang="en" sz="702">
                <a:solidFill>
                  <a:srgbClr val="24292E"/>
                </a:solidFill>
                <a:highlight>
                  <a:srgbClr val="FFFFFF"/>
                </a:highlight>
                <a:latin typeface="Consolas"/>
                <a:ea typeface="Consolas"/>
                <a:cs typeface="Consolas"/>
                <a:sym typeface="Consolas"/>
              </a:rPr>
              <a:t>       &lt;</a:t>
            </a:r>
            <a:r>
              <a:rPr lang="en" sz="702">
                <a:solidFill>
                  <a:srgbClr val="22863A"/>
                </a:solidFill>
                <a:highlight>
                  <a:srgbClr val="FFFFFF"/>
                </a:highlight>
                <a:latin typeface="Consolas"/>
                <a:ea typeface="Consolas"/>
                <a:cs typeface="Consolas"/>
                <a:sym typeface="Consolas"/>
              </a:rPr>
              <a:t>credentialsId</a:t>
            </a:r>
            <a:r>
              <a:rPr lang="en" sz="702">
                <a:solidFill>
                  <a:srgbClr val="24292E"/>
                </a:solidFill>
                <a:highlight>
                  <a:srgbClr val="FFFFFF"/>
                </a:highlight>
                <a:latin typeface="Consolas"/>
                <a:ea typeface="Consolas"/>
                <a:cs typeface="Consolas"/>
                <a:sym typeface="Consolas"/>
              </a:rPr>
              <a:t>&gt;43ed1990-46e5-4ed0-bfda-8d83e5cdd65f&lt;/</a:t>
            </a:r>
            <a:r>
              <a:rPr lang="en" sz="702">
                <a:solidFill>
                  <a:srgbClr val="22863A"/>
                </a:solidFill>
                <a:highlight>
                  <a:srgbClr val="FFFFFF"/>
                </a:highlight>
                <a:latin typeface="Consolas"/>
                <a:ea typeface="Consolas"/>
                <a:cs typeface="Consolas"/>
                <a:sym typeface="Consolas"/>
              </a:rPr>
              <a:t>credentialsId</a:t>
            </a:r>
            <a:r>
              <a:rPr lang="en" sz="702">
                <a:solidFill>
                  <a:srgbClr val="24292E"/>
                </a:solidFill>
                <a:highlight>
                  <a:srgbClr val="FFFFFF"/>
                </a:highlight>
                <a:latin typeface="Consolas"/>
                <a:ea typeface="Consolas"/>
                <a:cs typeface="Consolas"/>
                <a:sym typeface="Consolas"/>
              </a:rPr>
              <a:t>&gt;</a:t>
            </a:r>
            <a:endParaRPr sz="702">
              <a:solidFill>
                <a:srgbClr val="24292E"/>
              </a:solidFill>
              <a:highlight>
                <a:srgbClr val="FFFFFF"/>
              </a:highlight>
              <a:latin typeface="Consolas"/>
              <a:ea typeface="Consolas"/>
              <a:cs typeface="Consolas"/>
              <a:sym typeface="Consolas"/>
            </a:endParaRPr>
          </a:p>
          <a:p>
            <a:pPr marL="0" indent="0">
              <a:lnSpc>
                <a:spcPct val="142857"/>
              </a:lnSpc>
              <a:spcBef>
                <a:spcPts val="0"/>
              </a:spcBef>
              <a:buNone/>
            </a:pPr>
            <a:r>
              <a:rPr lang="en" sz="702">
                <a:solidFill>
                  <a:srgbClr val="24292E"/>
                </a:solidFill>
                <a:highlight>
                  <a:srgbClr val="FFFFFF"/>
                </a:highlight>
                <a:latin typeface="Consolas"/>
                <a:ea typeface="Consolas"/>
                <a:cs typeface="Consolas"/>
                <a:sym typeface="Consolas"/>
              </a:rPr>
              <a:t>     &lt;/</a:t>
            </a:r>
            <a:r>
              <a:rPr lang="en" sz="702">
                <a:solidFill>
                  <a:srgbClr val="22863A"/>
                </a:solidFill>
                <a:highlight>
                  <a:srgbClr val="FFFFFF"/>
                </a:highlight>
                <a:latin typeface="Consolas"/>
                <a:ea typeface="Consolas"/>
                <a:cs typeface="Consolas"/>
                <a:sym typeface="Consolas"/>
              </a:rPr>
              <a:t>hudson</a:t>
            </a:r>
            <a:r>
              <a:rPr lang="en" sz="702">
                <a:solidFill>
                  <a:srgbClr val="24292E"/>
                </a:solidFill>
                <a:highlight>
                  <a:srgbClr val="FFFFFF"/>
                </a:highlight>
                <a:latin typeface="Consolas"/>
                <a:ea typeface="Consolas"/>
                <a:cs typeface="Consolas"/>
                <a:sym typeface="Consolas"/>
              </a:rPr>
              <a:t>.plugins.git.UserRemoteConfig&gt;</a:t>
            </a:r>
            <a:endParaRPr sz="702">
              <a:solidFill>
                <a:srgbClr val="24292E"/>
              </a:solidFill>
              <a:highlight>
                <a:srgbClr val="FFFFFF"/>
              </a:highlight>
              <a:latin typeface="Consolas"/>
              <a:ea typeface="Consolas"/>
              <a:cs typeface="Consolas"/>
              <a:sym typeface="Consolas"/>
            </a:endParaRPr>
          </a:p>
          <a:p>
            <a:pPr marL="0" indent="0">
              <a:lnSpc>
                <a:spcPct val="142857"/>
              </a:lnSpc>
              <a:spcBef>
                <a:spcPts val="0"/>
              </a:spcBef>
              <a:buNone/>
            </a:pPr>
            <a:r>
              <a:rPr lang="en" sz="702">
                <a:solidFill>
                  <a:srgbClr val="24292E"/>
                </a:solidFill>
                <a:highlight>
                  <a:srgbClr val="FFFFFF"/>
                </a:highlight>
                <a:latin typeface="Consolas"/>
                <a:ea typeface="Consolas"/>
                <a:cs typeface="Consolas"/>
                <a:sym typeface="Consolas"/>
              </a:rPr>
              <a:t>   &lt;/</a:t>
            </a:r>
            <a:r>
              <a:rPr lang="en" sz="702">
                <a:solidFill>
                  <a:srgbClr val="22863A"/>
                </a:solidFill>
                <a:highlight>
                  <a:srgbClr val="FFFFFF"/>
                </a:highlight>
                <a:latin typeface="Consolas"/>
                <a:ea typeface="Consolas"/>
                <a:cs typeface="Consolas"/>
                <a:sym typeface="Consolas"/>
              </a:rPr>
              <a:t>userRemoteConfigs</a:t>
            </a:r>
            <a:r>
              <a:rPr lang="en" sz="702">
                <a:solidFill>
                  <a:srgbClr val="24292E"/>
                </a:solidFill>
                <a:highlight>
                  <a:srgbClr val="FFFFFF"/>
                </a:highlight>
                <a:latin typeface="Consolas"/>
                <a:ea typeface="Consolas"/>
                <a:cs typeface="Consolas"/>
                <a:sym typeface="Consolas"/>
              </a:rPr>
              <a:t>&gt;</a:t>
            </a:r>
            <a:endParaRPr sz="702">
              <a:solidFill>
                <a:srgbClr val="24292E"/>
              </a:solidFill>
              <a:highlight>
                <a:srgbClr val="FFFFFF"/>
              </a:highlight>
              <a:latin typeface="Consolas"/>
              <a:ea typeface="Consolas"/>
              <a:cs typeface="Consolas"/>
              <a:sym typeface="Consolas"/>
            </a:endParaRPr>
          </a:p>
          <a:p>
            <a:pPr marL="0" indent="0">
              <a:lnSpc>
                <a:spcPct val="142857"/>
              </a:lnSpc>
              <a:spcBef>
                <a:spcPts val="0"/>
              </a:spcBef>
              <a:buNone/>
            </a:pPr>
            <a:r>
              <a:rPr lang="en" sz="702">
                <a:solidFill>
                  <a:srgbClr val="24292E"/>
                </a:solidFill>
                <a:highlight>
                  <a:srgbClr val="FFFFFF"/>
                </a:highlight>
                <a:latin typeface="Consolas"/>
                <a:ea typeface="Consolas"/>
                <a:cs typeface="Consolas"/>
                <a:sym typeface="Consolas"/>
              </a:rPr>
              <a:t>   &lt;</a:t>
            </a:r>
            <a:r>
              <a:rPr lang="en" sz="702">
                <a:solidFill>
                  <a:srgbClr val="22863A"/>
                </a:solidFill>
                <a:highlight>
                  <a:srgbClr val="FFFFFF"/>
                </a:highlight>
                <a:latin typeface="Consolas"/>
                <a:ea typeface="Consolas"/>
                <a:cs typeface="Consolas"/>
                <a:sym typeface="Consolas"/>
              </a:rPr>
              <a:t>branches</a:t>
            </a:r>
            <a:r>
              <a:rPr lang="en" sz="702">
                <a:solidFill>
                  <a:srgbClr val="24292E"/>
                </a:solidFill>
                <a:highlight>
                  <a:srgbClr val="FFFFFF"/>
                </a:highlight>
                <a:latin typeface="Consolas"/>
                <a:ea typeface="Consolas"/>
                <a:cs typeface="Consolas"/>
                <a:sym typeface="Consolas"/>
              </a:rPr>
              <a:t>&gt;</a:t>
            </a:r>
            <a:endParaRPr sz="702">
              <a:solidFill>
                <a:srgbClr val="24292E"/>
              </a:solidFill>
              <a:highlight>
                <a:srgbClr val="FFFFFF"/>
              </a:highlight>
              <a:latin typeface="Consolas"/>
              <a:ea typeface="Consolas"/>
              <a:cs typeface="Consolas"/>
              <a:sym typeface="Consolas"/>
            </a:endParaRPr>
          </a:p>
          <a:p>
            <a:pPr marL="0" indent="0">
              <a:lnSpc>
                <a:spcPct val="142857"/>
              </a:lnSpc>
              <a:spcBef>
                <a:spcPts val="0"/>
              </a:spcBef>
              <a:buNone/>
            </a:pPr>
            <a:r>
              <a:rPr lang="en" sz="702">
                <a:solidFill>
                  <a:srgbClr val="24292E"/>
                </a:solidFill>
                <a:highlight>
                  <a:srgbClr val="FFFFFF"/>
                </a:highlight>
                <a:latin typeface="Consolas"/>
                <a:ea typeface="Consolas"/>
                <a:cs typeface="Consolas"/>
                <a:sym typeface="Consolas"/>
              </a:rPr>
              <a:t>     &lt;</a:t>
            </a:r>
            <a:r>
              <a:rPr lang="en" sz="702">
                <a:solidFill>
                  <a:srgbClr val="22863A"/>
                </a:solidFill>
                <a:highlight>
                  <a:srgbClr val="FFFFFF"/>
                </a:highlight>
                <a:latin typeface="Consolas"/>
                <a:ea typeface="Consolas"/>
                <a:cs typeface="Consolas"/>
                <a:sym typeface="Consolas"/>
              </a:rPr>
              <a:t>hudson</a:t>
            </a:r>
            <a:r>
              <a:rPr lang="en" sz="702">
                <a:solidFill>
                  <a:srgbClr val="24292E"/>
                </a:solidFill>
                <a:highlight>
                  <a:srgbClr val="FFFFFF"/>
                </a:highlight>
                <a:latin typeface="Consolas"/>
                <a:ea typeface="Consolas"/>
                <a:cs typeface="Consolas"/>
                <a:sym typeface="Consolas"/>
              </a:rPr>
              <a:t>.plugins.git.BranchSpec&gt;</a:t>
            </a:r>
            <a:endParaRPr sz="702">
              <a:solidFill>
                <a:srgbClr val="24292E"/>
              </a:solidFill>
              <a:highlight>
                <a:srgbClr val="FFFFFF"/>
              </a:highlight>
              <a:latin typeface="Consolas"/>
              <a:ea typeface="Consolas"/>
              <a:cs typeface="Consolas"/>
              <a:sym typeface="Consolas"/>
            </a:endParaRPr>
          </a:p>
          <a:p>
            <a:pPr marL="0" indent="0">
              <a:lnSpc>
                <a:spcPct val="142857"/>
              </a:lnSpc>
              <a:spcBef>
                <a:spcPts val="0"/>
              </a:spcBef>
              <a:buNone/>
            </a:pPr>
            <a:r>
              <a:rPr lang="en" sz="702">
                <a:solidFill>
                  <a:srgbClr val="24292E"/>
                </a:solidFill>
                <a:highlight>
                  <a:srgbClr val="FFFFFF"/>
                </a:highlight>
                <a:latin typeface="Consolas"/>
                <a:ea typeface="Consolas"/>
                <a:cs typeface="Consolas"/>
                <a:sym typeface="Consolas"/>
              </a:rPr>
              <a:t>       &lt;</a:t>
            </a:r>
            <a:r>
              <a:rPr lang="en" sz="702">
                <a:solidFill>
                  <a:srgbClr val="22863A"/>
                </a:solidFill>
                <a:highlight>
                  <a:srgbClr val="FFFFFF"/>
                </a:highlight>
                <a:latin typeface="Consolas"/>
                <a:ea typeface="Consolas"/>
                <a:cs typeface="Consolas"/>
                <a:sym typeface="Consolas"/>
              </a:rPr>
              <a:t>name</a:t>
            </a:r>
            <a:r>
              <a:rPr lang="en" sz="702">
                <a:solidFill>
                  <a:srgbClr val="24292E"/>
                </a:solidFill>
                <a:highlight>
                  <a:srgbClr val="FFFFFF"/>
                </a:highlight>
                <a:latin typeface="Consolas"/>
                <a:ea typeface="Consolas"/>
                <a:cs typeface="Consolas"/>
                <a:sym typeface="Consolas"/>
              </a:rPr>
              <a:t>&gt;master&lt;/</a:t>
            </a:r>
            <a:r>
              <a:rPr lang="en" sz="702">
                <a:solidFill>
                  <a:srgbClr val="22863A"/>
                </a:solidFill>
                <a:highlight>
                  <a:srgbClr val="FFFFFF"/>
                </a:highlight>
                <a:latin typeface="Consolas"/>
                <a:ea typeface="Consolas"/>
                <a:cs typeface="Consolas"/>
                <a:sym typeface="Consolas"/>
              </a:rPr>
              <a:t>name</a:t>
            </a:r>
            <a:r>
              <a:rPr lang="en" sz="702">
                <a:solidFill>
                  <a:srgbClr val="24292E"/>
                </a:solidFill>
                <a:highlight>
                  <a:srgbClr val="FFFFFF"/>
                </a:highlight>
                <a:latin typeface="Consolas"/>
                <a:ea typeface="Consolas"/>
                <a:cs typeface="Consolas"/>
                <a:sym typeface="Consolas"/>
              </a:rPr>
              <a:t>&gt;</a:t>
            </a:r>
            <a:endParaRPr sz="702">
              <a:solidFill>
                <a:srgbClr val="24292E"/>
              </a:solidFill>
              <a:highlight>
                <a:srgbClr val="FFFFFF"/>
              </a:highlight>
              <a:latin typeface="Consolas"/>
              <a:ea typeface="Consolas"/>
              <a:cs typeface="Consolas"/>
              <a:sym typeface="Consolas"/>
            </a:endParaRPr>
          </a:p>
          <a:p>
            <a:pPr marL="0" indent="0">
              <a:lnSpc>
                <a:spcPct val="142857"/>
              </a:lnSpc>
              <a:spcBef>
                <a:spcPts val="0"/>
              </a:spcBef>
              <a:buNone/>
            </a:pPr>
            <a:r>
              <a:rPr lang="en" sz="702">
                <a:solidFill>
                  <a:srgbClr val="24292E"/>
                </a:solidFill>
                <a:highlight>
                  <a:srgbClr val="FFFFFF"/>
                </a:highlight>
                <a:latin typeface="Consolas"/>
                <a:ea typeface="Consolas"/>
                <a:cs typeface="Consolas"/>
                <a:sym typeface="Consolas"/>
              </a:rPr>
              <a:t>     &lt;/</a:t>
            </a:r>
            <a:r>
              <a:rPr lang="en" sz="702">
                <a:solidFill>
                  <a:srgbClr val="22863A"/>
                </a:solidFill>
                <a:highlight>
                  <a:srgbClr val="FFFFFF"/>
                </a:highlight>
                <a:latin typeface="Consolas"/>
                <a:ea typeface="Consolas"/>
                <a:cs typeface="Consolas"/>
                <a:sym typeface="Consolas"/>
              </a:rPr>
              <a:t>hudson</a:t>
            </a:r>
            <a:r>
              <a:rPr lang="en" sz="702">
                <a:solidFill>
                  <a:srgbClr val="24292E"/>
                </a:solidFill>
                <a:highlight>
                  <a:srgbClr val="FFFFFF"/>
                </a:highlight>
                <a:latin typeface="Consolas"/>
                <a:ea typeface="Consolas"/>
                <a:cs typeface="Consolas"/>
                <a:sym typeface="Consolas"/>
              </a:rPr>
              <a:t>.plugins.git.BranchSpec&gt;</a:t>
            </a:r>
            <a:endParaRPr sz="702">
              <a:solidFill>
                <a:srgbClr val="24292E"/>
              </a:solidFill>
              <a:highlight>
                <a:srgbClr val="FFFFFF"/>
              </a:highlight>
              <a:latin typeface="Consolas"/>
              <a:ea typeface="Consolas"/>
              <a:cs typeface="Consolas"/>
              <a:sym typeface="Consolas"/>
            </a:endParaRPr>
          </a:p>
          <a:p>
            <a:pPr marL="0" indent="0">
              <a:lnSpc>
                <a:spcPct val="142857"/>
              </a:lnSpc>
              <a:spcBef>
                <a:spcPts val="0"/>
              </a:spcBef>
              <a:buNone/>
            </a:pPr>
            <a:r>
              <a:rPr lang="en" sz="702">
                <a:solidFill>
                  <a:srgbClr val="24292E"/>
                </a:solidFill>
                <a:highlight>
                  <a:srgbClr val="FFFFFF"/>
                </a:highlight>
                <a:latin typeface="Consolas"/>
                <a:ea typeface="Consolas"/>
                <a:cs typeface="Consolas"/>
                <a:sym typeface="Consolas"/>
              </a:rPr>
              <a:t>   &lt;/</a:t>
            </a:r>
            <a:r>
              <a:rPr lang="en" sz="702">
                <a:solidFill>
                  <a:srgbClr val="22863A"/>
                </a:solidFill>
                <a:highlight>
                  <a:srgbClr val="FFFFFF"/>
                </a:highlight>
                <a:latin typeface="Consolas"/>
                <a:ea typeface="Consolas"/>
                <a:cs typeface="Consolas"/>
                <a:sym typeface="Consolas"/>
              </a:rPr>
              <a:t>branches</a:t>
            </a:r>
            <a:r>
              <a:rPr lang="en" sz="702">
                <a:solidFill>
                  <a:srgbClr val="24292E"/>
                </a:solidFill>
                <a:highlight>
                  <a:srgbClr val="FFFFFF"/>
                </a:highlight>
                <a:latin typeface="Consolas"/>
                <a:ea typeface="Consolas"/>
                <a:cs typeface="Consolas"/>
                <a:sym typeface="Consolas"/>
              </a:rPr>
              <a:t>&gt;</a:t>
            </a:r>
            <a:endParaRPr sz="702">
              <a:solidFill>
                <a:srgbClr val="24292E"/>
              </a:solidFill>
              <a:highlight>
                <a:srgbClr val="FFFFFF"/>
              </a:highlight>
              <a:latin typeface="Consolas"/>
              <a:ea typeface="Consolas"/>
              <a:cs typeface="Consolas"/>
              <a:sym typeface="Consolas"/>
            </a:endParaRPr>
          </a:p>
          <a:p>
            <a:pPr marL="0" indent="0">
              <a:lnSpc>
                <a:spcPct val="142857"/>
              </a:lnSpc>
              <a:spcBef>
                <a:spcPts val="0"/>
              </a:spcBef>
              <a:buNone/>
            </a:pPr>
            <a:r>
              <a:rPr lang="en" sz="702">
                <a:solidFill>
                  <a:srgbClr val="24292E"/>
                </a:solidFill>
                <a:highlight>
                  <a:srgbClr val="FFFFFF"/>
                </a:highlight>
                <a:latin typeface="Consolas"/>
                <a:ea typeface="Consolas"/>
                <a:cs typeface="Consolas"/>
                <a:sym typeface="Consolas"/>
              </a:rPr>
              <a:t>   &lt;</a:t>
            </a:r>
            <a:r>
              <a:rPr lang="en" sz="702">
                <a:solidFill>
                  <a:srgbClr val="22863A"/>
                </a:solidFill>
                <a:highlight>
                  <a:srgbClr val="FFFFFF"/>
                </a:highlight>
                <a:latin typeface="Consolas"/>
                <a:ea typeface="Consolas"/>
                <a:cs typeface="Consolas"/>
                <a:sym typeface="Consolas"/>
              </a:rPr>
              <a:t>disableSubmodules</a:t>
            </a:r>
            <a:r>
              <a:rPr lang="en" sz="702">
                <a:solidFill>
                  <a:srgbClr val="24292E"/>
                </a:solidFill>
                <a:highlight>
                  <a:srgbClr val="FFFFFF"/>
                </a:highlight>
                <a:latin typeface="Consolas"/>
                <a:ea typeface="Consolas"/>
                <a:cs typeface="Consolas"/>
                <a:sym typeface="Consolas"/>
              </a:rPr>
              <a:t>&gt;false&lt;/</a:t>
            </a:r>
            <a:r>
              <a:rPr lang="en" sz="702">
                <a:solidFill>
                  <a:srgbClr val="22863A"/>
                </a:solidFill>
                <a:highlight>
                  <a:srgbClr val="FFFFFF"/>
                </a:highlight>
                <a:latin typeface="Consolas"/>
                <a:ea typeface="Consolas"/>
                <a:cs typeface="Consolas"/>
                <a:sym typeface="Consolas"/>
              </a:rPr>
              <a:t>disableSubmodules</a:t>
            </a:r>
            <a:r>
              <a:rPr lang="en" sz="702">
                <a:solidFill>
                  <a:srgbClr val="24292E"/>
                </a:solidFill>
                <a:highlight>
                  <a:srgbClr val="FFFFFF"/>
                </a:highlight>
                <a:latin typeface="Consolas"/>
                <a:ea typeface="Consolas"/>
                <a:cs typeface="Consolas"/>
                <a:sym typeface="Consolas"/>
              </a:rPr>
              <a:t>&gt;</a:t>
            </a:r>
            <a:endParaRPr sz="702">
              <a:solidFill>
                <a:srgbClr val="24292E"/>
              </a:solidFill>
              <a:highlight>
                <a:srgbClr val="FFFFFF"/>
              </a:highlight>
              <a:latin typeface="Consolas"/>
              <a:ea typeface="Consolas"/>
              <a:cs typeface="Consolas"/>
              <a:sym typeface="Consolas"/>
            </a:endParaRPr>
          </a:p>
          <a:p>
            <a:pPr marL="0" indent="0">
              <a:lnSpc>
                <a:spcPct val="142857"/>
              </a:lnSpc>
              <a:spcBef>
                <a:spcPts val="0"/>
              </a:spcBef>
              <a:buNone/>
            </a:pPr>
            <a:r>
              <a:rPr lang="en" sz="702">
                <a:solidFill>
                  <a:srgbClr val="24292E"/>
                </a:solidFill>
                <a:highlight>
                  <a:srgbClr val="FFFFFF"/>
                </a:highlight>
                <a:latin typeface="Consolas"/>
                <a:ea typeface="Consolas"/>
                <a:cs typeface="Consolas"/>
                <a:sym typeface="Consolas"/>
              </a:rPr>
              <a:t>   &lt;</a:t>
            </a:r>
            <a:r>
              <a:rPr lang="en" sz="702">
                <a:solidFill>
                  <a:srgbClr val="22863A"/>
                </a:solidFill>
                <a:highlight>
                  <a:srgbClr val="FFFFFF"/>
                </a:highlight>
                <a:latin typeface="Consolas"/>
                <a:ea typeface="Consolas"/>
                <a:cs typeface="Consolas"/>
                <a:sym typeface="Consolas"/>
              </a:rPr>
              <a:t>recursiveSubmodules</a:t>
            </a:r>
            <a:r>
              <a:rPr lang="en" sz="702">
                <a:solidFill>
                  <a:srgbClr val="24292E"/>
                </a:solidFill>
                <a:highlight>
                  <a:srgbClr val="FFFFFF"/>
                </a:highlight>
                <a:latin typeface="Consolas"/>
                <a:ea typeface="Consolas"/>
                <a:cs typeface="Consolas"/>
                <a:sym typeface="Consolas"/>
              </a:rPr>
              <a:t>&gt;false&lt;/</a:t>
            </a:r>
            <a:r>
              <a:rPr lang="en" sz="702">
                <a:solidFill>
                  <a:srgbClr val="22863A"/>
                </a:solidFill>
                <a:highlight>
                  <a:srgbClr val="FFFFFF"/>
                </a:highlight>
                <a:latin typeface="Consolas"/>
                <a:ea typeface="Consolas"/>
                <a:cs typeface="Consolas"/>
                <a:sym typeface="Consolas"/>
              </a:rPr>
              <a:t>recursiveSubmodules</a:t>
            </a:r>
            <a:r>
              <a:rPr lang="en" sz="702">
                <a:solidFill>
                  <a:srgbClr val="24292E"/>
                </a:solidFill>
                <a:highlight>
                  <a:srgbClr val="FFFFFF"/>
                </a:highlight>
                <a:latin typeface="Consolas"/>
                <a:ea typeface="Consolas"/>
                <a:cs typeface="Consolas"/>
                <a:sym typeface="Consolas"/>
              </a:rPr>
              <a:t>&gt;</a:t>
            </a:r>
            <a:endParaRPr sz="702">
              <a:solidFill>
                <a:srgbClr val="24292E"/>
              </a:solidFill>
              <a:highlight>
                <a:srgbClr val="FFFFFF"/>
              </a:highlight>
              <a:latin typeface="Consolas"/>
              <a:ea typeface="Consolas"/>
              <a:cs typeface="Consolas"/>
              <a:sym typeface="Consolas"/>
            </a:endParaRPr>
          </a:p>
          <a:p>
            <a:pPr marL="0" indent="0">
              <a:lnSpc>
                <a:spcPct val="142857"/>
              </a:lnSpc>
              <a:spcBef>
                <a:spcPts val="0"/>
              </a:spcBef>
              <a:buNone/>
            </a:pPr>
            <a:r>
              <a:rPr lang="en" sz="702">
                <a:solidFill>
                  <a:srgbClr val="24292E"/>
                </a:solidFill>
                <a:highlight>
                  <a:srgbClr val="FFFFFF"/>
                </a:highlight>
                <a:latin typeface="Consolas"/>
                <a:ea typeface="Consolas"/>
                <a:cs typeface="Consolas"/>
                <a:sym typeface="Consolas"/>
              </a:rPr>
              <a:t>   &lt;</a:t>
            </a:r>
            <a:r>
              <a:rPr lang="en" sz="702">
                <a:solidFill>
                  <a:srgbClr val="22863A"/>
                </a:solidFill>
                <a:highlight>
                  <a:srgbClr val="FFFFFF"/>
                </a:highlight>
                <a:latin typeface="Consolas"/>
                <a:ea typeface="Consolas"/>
                <a:cs typeface="Consolas"/>
                <a:sym typeface="Consolas"/>
              </a:rPr>
              <a:t>doGenerateSubmoduleConfigurations</a:t>
            </a:r>
            <a:r>
              <a:rPr lang="en" sz="702">
                <a:solidFill>
                  <a:srgbClr val="24292E"/>
                </a:solidFill>
                <a:highlight>
                  <a:srgbClr val="FFFFFF"/>
                </a:highlight>
                <a:latin typeface="Consolas"/>
                <a:ea typeface="Consolas"/>
                <a:cs typeface="Consolas"/>
                <a:sym typeface="Consolas"/>
              </a:rPr>
              <a:t>&gt;false&lt;/</a:t>
            </a:r>
            <a:r>
              <a:rPr lang="en" sz="702">
                <a:solidFill>
                  <a:srgbClr val="22863A"/>
                </a:solidFill>
                <a:highlight>
                  <a:srgbClr val="FFFFFF"/>
                </a:highlight>
                <a:latin typeface="Consolas"/>
                <a:ea typeface="Consolas"/>
                <a:cs typeface="Consolas"/>
                <a:sym typeface="Consolas"/>
              </a:rPr>
              <a:t>doGenerateSubmoduleConfigurations</a:t>
            </a:r>
            <a:r>
              <a:rPr lang="en" sz="702">
                <a:solidFill>
                  <a:srgbClr val="24292E"/>
                </a:solidFill>
                <a:highlight>
                  <a:srgbClr val="FFFFFF"/>
                </a:highlight>
                <a:latin typeface="Consolas"/>
                <a:ea typeface="Consolas"/>
                <a:cs typeface="Consolas"/>
                <a:sym typeface="Consolas"/>
              </a:rPr>
              <a:t>&gt;</a:t>
            </a:r>
            <a:endParaRPr sz="702">
              <a:solidFill>
                <a:srgbClr val="24292E"/>
              </a:solidFill>
              <a:highlight>
                <a:srgbClr val="FFFFFF"/>
              </a:highlight>
              <a:latin typeface="Consolas"/>
              <a:ea typeface="Consolas"/>
              <a:cs typeface="Consolas"/>
              <a:sym typeface="Consolas"/>
            </a:endParaRPr>
          </a:p>
          <a:p>
            <a:pPr marL="0" indent="0">
              <a:lnSpc>
                <a:spcPct val="142857"/>
              </a:lnSpc>
              <a:spcBef>
                <a:spcPts val="0"/>
              </a:spcBef>
              <a:buNone/>
            </a:pPr>
            <a:r>
              <a:rPr lang="en" sz="702">
                <a:solidFill>
                  <a:srgbClr val="24292E"/>
                </a:solidFill>
                <a:highlight>
                  <a:srgbClr val="FFFFFF"/>
                </a:highlight>
                <a:latin typeface="Consolas"/>
                <a:ea typeface="Consolas"/>
                <a:cs typeface="Consolas"/>
                <a:sym typeface="Consolas"/>
              </a:rPr>
              <a:t>   &lt;</a:t>
            </a:r>
            <a:r>
              <a:rPr lang="en" sz="702">
                <a:solidFill>
                  <a:srgbClr val="22863A"/>
                </a:solidFill>
                <a:highlight>
                  <a:srgbClr val="FFFFFF"/>
                </a:highlight>
                <a:latin typeface="Consolas"/>
                <a:ea typeface="Consolas"/>
                <a:cs typeface="Consolas"/>
                <a:sym typeface="Consolas"/>
              </a:rPr>
              <a:t>remotePoll</a:t>
            </a:r>
            <a:r>
              <a:rPr lang="en" sz="702">
                <a:solidFill>
                  <a:srgbClr val="24292E"/>
                </a:solidFill>
                <a:highlight>
                  <a:srgbClr val="FFFFFF"/>
                </a:highlight>
                <a:latin typeface="Consolas"/>
                <a:ea typeface="Consolas"/>
                <a:cs typeface="Consolas"/>
                <a:sym typeface="Consolas"/>
              </a:rPr>
              <a:t>&gt;false&lt;/</a:t>
            </a:r>
            <a:r>
              <a:rPr lang="en" sz="702">
                <a:solidFill>
                  <a:srgbClr val="22863A"/>
                </a:solidFill>
                <a:highlight>
                  <a:srgbClr val="FFFFFF"/>
                </a:highlight>
                <a:latin typeface="Consolas"/>
                <a:ea typeface="Consolas"/>
                <a:cs typeface="Consolas"/>
                <a:sym typeface="Consolas"/>
              </a:rPr>
              <a:t>remotePoll</a:t>
            </a:r>
            <a:r>
              <a:rPr lang="en" sz="702">
                <a:solidFill>
                  <a:srgbClr val="24292E"/>
                </a:solidFill>
                <a:highlight>
                  <a:srgbClr val="FFFFFF"/>
                </a:highlight>
                <a:latin typeface="Consolas"/>
                <a:ea typeface="Consolas"/>
                <a:cs typeface="Consolas"/>
                <a:sym typeface="Consolas"/>
              </a:rPr>
              <a:t>&gt;</a:t>
            </a:r>
            <a:endParaRPr sz="702">
              <a:solidFill>
                <a:srgbClr val="24292E"/>
              </a:solidFill>
              <a:highlight>
                <a:srgbClr val="FFFFFF"/>
              </a:highlight>
              <a:latin typeface="Consolas"/>
              <a:ea typeface="Consolas"/>
              <a:cs typeface="Consolas"/>
              <a:sym typeface="Consolas"/>
            </a:endParaRPr>
          </a:p>
          <a:p>
            <a:pPr marL="0" indent="0">
              <a:lnSpc>
                <a:spcPct val="142857"/>
              </a:lnSpc>
              <a:spcBef>
                <a:spcPts val="0"/>
              </a:spcBef>
              <a:buNone/>
            </a:pPr>
            <a:r>
              <a:rPr lang="en" sz="702">
                <a:solidFill>
                  <a:srgbClr val="24292E"/>
                </a:solidFill>
                <a:highlight>
                  <a:srgbClr val="FFFFFF"/>
                </a:highlight>
                <a:latin typeface="Consolas"/>
                <a:ea typeface="Consolas"/>
                <a:cs typeface="Consolas"/>
                <a:sym typeface="Consolas"/>
              </a:rPr>
              <a:t>   &lt;</a:t>
            </a:r>
            <a:r>
              <a:rPr lang="en" sz="702">
                <a:solidFill>
                  <a:srgbClr val="22863A"/>
                </a:solidFill>
                <a:highlight>
                  <a:srgbClr val="FFFFFF"/>
                </a:highlight>
                <a:latin typeface="Consolas"/>
                <a:ea typeface="Consolas"/>
                <a:cs typeface="Consolas"/>
                <a:sym typeface="Consolas"/>
              </a:rPr>
              <a:t>gitTool</a:t>
            </a:r>
            <a:r>
              <a:rPr lang="en" sz="702">
                <a:solidFill>
                  <a:srgbClr val="24292E"/>
                </a:solidFill>
                <a:highlight>
                  <a:srgbClr val="FFFFFF"/>
                </a:highlight>
                <a:latin typeface="Consolas"/>
                <a:ea typeface="Consolas"/>
                <a:cs typeface="Consolas"/>
                <a:sym typeface="Consolas"/>
              </a:rPr>
              <a:t>&gt;Default&lt;/</a:t>
            </a:r>
            <a:r>
              <a:rPr lang="en" sz="702">
                <a:solidFill>
                  <a:srgbClr val="22863A"/>
                </a:solidFill>
                <a:highlight>
                  <a:srgbClr val="FFFFFF"/>
                </a:highlight>
                <a:latin typeface="Consolas"/>
                <a:ea typeface="Consolas"/>
                <a:cs typeface="Consolas"/>
                <a:sym typeface="Consolas"/>
              </a:rPr>
              <a:t>gitTool</a:t>
            </a:r>
            <a:r>
              <a:rPr lang="en" sz="702">
                <a:solidFill>
                  <a:srgbClr val="24292E"/>
                </a:solidFill>
                <a:highlight>
                  <a:srgbClr val="FFFFFF"/>
                </a:highlight>
                <a:latin typeface="Consolas"/>
                <a:ea typeface="Consolas"/>
                <a:cs typeface="Consolas"/>
                <a:sym typeface="Consolas"/>
              </a:rPr>
              <a:t>&gt;</a:t>
            </a:r>
            <a:endParaRPr sz="702">
              <a:solidFill>
                <a:srgbClr val="24292E"/>
              </a:solidFill>
              <a:highlight>
                <a:srgbClr val="FFFFFF"/>
              </a:highlight>
              <a:latin typeface="Consolas"/>
              <a:ea typeface="Consolas"/>
              <a:cs typeface="Consolas"/>
              <a:sym typeface="Consolas"/>
            </a:endParaRPr>
          </a:p>
          <a:p>
            <a:pPr marL="0" indent="0">
              <a:lnSpc>
                <a:spcPct val="142857"/>
              </a:lnSpc>
              <a:spcBef>
                <a:spcPts val="0"/>
              </a:spcBef>
              <a:buNone/>
            </a:pPr>
            <a:r>
              <a:rPr lang="en" sz="702">
                <a:solidFill>
                  <a:srgbClr val="24292E"/>
                </a:solidFill>
                <a:highlight>
                  <a:srgbClr val="FFFFFF"/>
                </a:highlight>
                <a:latin typeface="Consolas"/>
                <a:ea typeface="Consolas"/>
                <a:cs typeface="Consolas"/>
                <a:sym typeface="Consolas"/>
              </a:rPr>
              <a:t>   &lt;</a:t>
            </a:r>
            <a:r>
              <a:rPr lang="en" sz="702">
                <a:solidFill>
                  <a:srgbClr val="22863A"/>
                </a:solidFill>
                <a:highlight>
                  <a:srgbClr val="FFFFFF"/>
                </a:highlight>
                <a:latin typeface="Consolas"/>
                <a:ea typeface="Consolas"/>
                <a:cs typeface="Consolas"/>
                <a:sym typeface="Consolas"/>
              </a:rPr>
              <a:t>submoduleCfg</a:t>
            </a:r>
            <a:r>
              <a:rPr lang="en" sz="702">
                <a:solidFill>
                  <a:srgbClr val="24292E"/>
                </a:solidFill>
                <a:highlight>
                  <a:srgbClr val="FFFFFF"/>
                </a:highlight>
                <a:latin typeface="Consolas"/>
                <a:ea typeface="Consolas"/>
                <a:cs typeface="Consolas"/>
                <a:sym typeface="Consolas"/>
              </a:rPr>
              <a:t> </a:t>
            </a:r>
            <a:r>
              <a:rPr lang="en" sz="702">
                <a:solidFill>
                  <a:srgbClr val="6F42C1"/>
                </a:solidFill>
                <a:highlight>
                  <a:srgbClr val="FFFFFF"/>
                </a:highlight>
                <a:latin typeface="Consolas"/>
                <a:ea typeface="Consolas"/>
                <a:cs typeface="Consolas"/>
                <a:sym typeface="Consolas"/>
              </a:rPr>
              <a:t>class</a:t>
            </a:r>
            <a:r>
              <a:rPr lang="en" sz="702">
                <a:solidFill>
                  <a:srgbClr val="24292E"/>
                </a:solidFill>
                <a:highlight>
                  <a:srgbClr val="FFFFFF"/>
                </a:highlight>
                <a:latin typeface="Consolas"/>
                <a:ea typeface="Consolas"/>
                <a:cs typeface="Consolas"/>
                <a:sym typeface="Consolas"/>
              </a:rPr>
              <a:t>=</a:t>
            </a:r>
            <a:r>
              <a:rPr lang="en" sz="702">
                <a:solidFill>
                  <a:srgbClr val="032F62"/>
                </a:solidFill>
                <a:highlight>
                  <a:srgbClr val="FFFFFF"/>
                </a:highlight>
                <a:latin typeface="Consolas"/>
                <a:ea typeface="Consolas"/>
                <a:cs typeface="Consolas"/>
                <a:sym typeface="Consolas"/>
              </a:rPr>
              <a:t>"list"</a:t>
            </a:r>
            <a:r>
              <a:rPr lang="en" sz="702">
                <a:solidFill>
                  <a:srgbClr val="24292E"/>
                </a:solidFill>
                <a:highlight>
                  <a:srgbClr val="FFFFFF"/>
                </a:highlight>
                <a:latin typeface="Consolas"/>
                <a:ea typeface="Consolas"/>
                <a:cs typeface="Consolas"/>
                <a:sym typeface="Consolas"/>
              </a:rPr>
              <a:t>/&gt;</a:t>
            </a:r>
            <a:endParaRPr sz="702">
              <a:solidFill>
                <a:srgbClr val="24292E"/>
              </a:solidFill>
              <a:highlight>
                <a:srgbClr val="FFFFFF"/>
              </a:highlight>
              <a:latin typeface="Consolas"/>
              <a:ea typeface="Consolas"/>
              <a:cs typeface="Consolas"/>
              <a:sym typeface="Consolas"/>
            </a:endParaRPr>
          </a:p>
          <a:p>
            <a:pPr marL="0" indent="0">
              <a:lnSpc>
                <a:spcPct val="142857"/>
              </a:lnSpc>
              <a:spcBef>
                <a:spcPts val="0"/>
              </a:spcBef>
              <a:buNone/>
            </a:pPr>
            <a:r>
              <a:rPr lang="en" sz="702">
                <a:solidFill>
                  <a:srgbClr val="24292E"/>
                </a:solidFill>
                <a:highlight>
                  <a:srgbClr val="FFFFFF"/>
                </a:highlight>
                <a:latin typeface="Consolas"/>
                <a:ea typeface="Consolas"/>
                <a:cs typeface="Consolas"/>
                <a:sym typeface="Consolas"/>
              </a:rPr>
              <a:t>   &lt;</a:t>
            </a:r>
            <a:r>
              <a:rPr lang="en" sz="702">
                <a:solidFill>
                  <a:srgbClr val="22863A"/>
                </a:solidFill>
                <a:highlight>
                  <a:srgbClr val="FFFFFF"/>
                </a:highlight>
                <a:latin typeface="Consolas"/>
                <a:ea typeface="Consolas"/>
                <a:cs typeface="Consolas"/>
                <a:sym typeface="Consolas"/>
              </a:rPr>
              <a:t>reference</a:t>
            </a:r>
            <a:r>
              <a:rPr lang="en" sz="702">
                <a:solidFill>
                  <a:srgbClr val="24292E"/>
                </a:solidFill>
                <a:highlight>
                  <a:srgbClr val="FFFFFF"/>
                </a:highlight>
                <a:latin typeface="Consolas"/>
                <a:ea typeface="Consolas"/>
                <a:cs typeface="Consolas"/>
                <a:sym typeface="Consolas"/>
              </a:rPr>
              <a:t>/&gt;</a:t>
            </a:r>
            <a:endParaRPr sz="702">
              <a:solidFill>
                <a:srgbClr val="24292E"/>
              </a:solidFill>
              <a:highlight>
                <a:srgbClr val="FFFFFF"/>
              </a:highlight>
              <a:latin typeface="Consolas"/>
              <a:ea typeface="Consolas"/>
              <a:cs typeface="Consolas"/>
              <a:sym typeface="Consolas"/>
            </a:endParaRPr>
          </a:p>
          <a:p>
            <a:pPr marL="0" indent="0">
              <a:lnSpc>
                <a:spcPct val="142857"/>
              </a:lnSpc>
              <a:spcBef>
                <a:spcPts val="0"/>
              </a:spcBef>
              <a:buNone/>
            </a:pPr>
            <a:r>
              <a:rPr lang="en" sz="702">
                <a:solidFill>
                  <a:srgbClr val="24292E"/>
                </a:solidFill>
                <a:highlight>
                  <a:srgbClr val="FFFFFF"/>
                </a:highlight>
                <a:latin typeface="Consolas"/>
                <a:ea typeface="Consolas"/>
                <a:cs typeface="Consolas"/>
                <a:sym typeface="Consolas"/>
              </a:rPr>
              <a:t>   &lt;</a:t>
            </a:r>
            <a:r>
              <a:rPr lang="en" sz="702">
                <a:solidFill>
                  <a:srgbClr val="22863A"/>
                </a:solidFill>
                <a:highlight>
                  <a:srgbClr val="FFFFFF"/>
                </a:highlight>
                <a:latin typeface="Consolas"/>
                <a:ea typeface="Consolas"/>
                <a:cs typeface="Consolas"/>
                <a:sym typeface="Consolas"/>
              </a:rPr>
              <a:t>gitConfigName</a:t>
            </a:r>
            <a:r>
              <a:rPr lang="en" sz="702">
                <a:solidFill>
                  <a:srgbClr val="24292E"/>
                </a:solidFill>
                <a:highlight>
                  <a:srgbClr val="FFFFFF"/>
                </a:highlight>
                <a:latin typeface="Consolas"/>
                <a:ea typeface="Consolas"/>
                <a:cs typeface="Consolas"/>
                <a:sym typeface="Consolas"/>
              </a:rPr>
              <a:t>/&gt;</a:t>
            </a:r>
            <a:endParaRPr sz="702">
              <a:solidFill>
                <a:srgbClr val="24292E"/>
              </a:solidFill>
              <a:highlight>
                <a:srgbClr val="FFFFFF"/>
              </a:highlight>
              <a:latin typeface="Consolas"/>
              <a:ea typeface="Consolas"/>
              <a:cs typeface="Consolas"/>
              <a:sym typeface="Consolas"/>
            </a:endParaRPr>
          </a:p>
          <a:p>
            <a:pPr marL="0" indent="0">
              <a:lnSpc>
                <a:spcPct val="142857"/>
              </a:lnSpc>
              <a:spcBef>
                <a:spcPts val="0"/>
              </a:spcBef>
              <a:buNone/>
            </a:pPr>
            <a:r>
              <a:rPr lang="en" sz="702">
                <a:solidFill>
                  <a:srgbClr val="24292E"/>
                </a:solidFill>
                <a:highlight>
                  <a:srgbClr val="FFFFFF"/>
                </a:highlight>
                <a:latin typeface="Consolas"/>
                <a:ea typeface="Consolas"/>
                <a:cs typeface="Consolas"/>
                <a:sym typeface="Consolas"/>
              </a:rPr>
              <a:t>   &lt;</a:t>
            </a:r>
            <a:r>
              <a:rPr lang="en" sz="702">
                <a:solidFill>
                  <a:srgbClr val="22863A"/>
                </a:solidFill>
                <a:highlight>
                  <a:srgbClr val="FFFFFF"/>
                </a:highlight>
                <a:latin typeface="Consolas"/>
                <a:ea typeface="Consolas"/>
                <a:cs typeface="Consolas"/>
                <a:sym typeface="Consolas"/>
              </a:rPr>
              <a:t>gitConfigEmail</a:t>
            </a:r>
            <a:r>
              <a:rPr lang="en" sz="702">
                <a:solidFill>
                  <a:srgbClr val="24292E"/>
                </a:solidFill>
                <a:highlight>
                  <a:srgbClr val="FFFFFF"/>
                </a:highlight>
                <a:latin typeface="Consolas"/>
                <a:ea typeface="Consolas"/>
                <a:cs typeface="Consolas"/>
                <a:sym typeface="Consolas"/>
              </a:rPr>
              <a:t>/&gt;</a:t>
            </a:r>
            <a:endParaRPr sz="702">
              <a:solidFill>
                <a:srgbClr val="24292E"/>
              </a:solidFill>
              <a:highlight>
                <a:srgbClr val="FFFFFF"/>
              </a:highlight>
              <a:latin typeface="Consolas"/>
              <a:ea typeface="Consolas"/>
              <a:cs typeface="Consolas"/>
              <a:sym typeface="Consolas"/>
            </a:endParaRPr>
          </a:p>
          <a:p>
            <a:pPr marL="0" indent="0">
              <a:lnSpc>
                <a:spcPct val="142857"/>
              </a:lnSpc>
              <a:spcBef>
                <a:spcPts val="0"/>
              </a:spcBef>
              <a:buNone/>
            </a:pPr>
            <a:r>
              <a:rPr lang="en" sz="702">
                <a:solidFill>
                  <a:srgbClr val="24292E"/>
                </a:solidFill>
                <a:highlight>
                  <a:srgbClr val="FFFFFF"/>
                </a:highlight>
                <a:latin typeface="Consolas"/>
                <a:ea typeface="Consolas"/>
                <a:cs typeface="Consolas"/>
                <a:sym typeface="Consolas"/>
              </a:rPr>
              <a:t>   &lt;</a:t>
            </a:r>
            <a:r>
              <a:rPr lang="en" sz="702">
                <a:solidFill>
                  <a:srgbClr val="22863A"/>
                </a:solidFill>
                <a:highlight>
                  <a:srgbClr val="FFFFFF"/>
                </a:highlight>
                <a:latin typeface="Consolas"/>
                <a:ea typeface="Consolas"/>
                <a:cs typeface="Consolas"/>
                <a:sym typeface="Consolas"/>
              </a:rPr>
              <a:t>extensions</a:t>
            </a:r>
            <a:r>
              <a:rPr lang="en" sz="702">
                <a:solidFill>
                  <a:srgbClr val="24292E"/>
                </a:solidFill>
                <a:highlight>
                  <a:srgbClr val="FFFFFF"/>
                </a:highlight>
                <a:latin typeface="Consolas"/>
                <a:ea typeface="Consolas"/>
                <a:cs typeface="Consolas"/>
                <a:sym typeface="Consolas"/>
              </a:rPr>
              <a:t>&gt;</a:t>
            </a:r>
            <a:endParaRPr sz="702">
              <a:solidFill>
                <a:srgbClr val="24292E"/>
              </a:solidFill>
              <a:highlight>
                <a:srgbClr val="FFFFFF"/>
              </a:highlight>
              <a:latin typeface="Consolas"/>
              <a:ea typeface="Consolas"/>
              <a:cs typeface="Consolas"/>
              <a:sym typeface="Consolas"/>
            </a:endParaRPr>
          </a:p>
          <a:p>
            <a:pPr marL="0" indent="0">
              <a:lnSpc>
                <a:spcPct val="142857"/>
              </a:lnSpc>
              <a:spcBef>
                <a:spcPts val="0"/>
              </a:spcBef>
              <a:buNone/>
            </a:pPr>
            <a:r>
              <a:rPr lang="en" sz="702">
                <a:solidFill>
                  <a:srgbClr val="24292E"/>
                </a:solidFill>
                <a:highlight>
                  <a:srgbClr val="FFFFFF"/>
                </a:highlight>
                <a:latin typeface="Consolas"/>
                <a:ea typeface="Consolas"/>
                <a:cs typeface="Consolas"/>
                <a:sym typeface="Consolas"/>
              </a:rPr>
              <a:t>     &lt;</a:t>
            </a:r>
            <a:r>
              <a:rPr lang="en" sz="702">
                <a:solidFill>
                  <a:srgbClr val="22863A"/>
                </a:solidFill>
                <a:highlight>
                  <a:srgbClr val="FFFFFF"/>
                </a:highlight>
                <a:latin typeface="Consolas"/>
                <a:ea typeface="Consolas"/>
                <a:cs typeface="Consolas"/>
                <a:sym typeface="Consolas"/>
              </a:rPr>
              <a:t>hudson</a:t>
            </a:r>
            <a:r>
              <a:rPr lang="en" sz="702">
                <a:solidFill>
                  <a:srgbClr val="24292E"/>
                </a:solidFill>
                <a:highlight>
                  <a:srgbClr val="FFFFFF"/>
                </a:highlight>
                <a:latin typeface="Consolas"/>
                <a:ea typeface="Consolas"/>
                <a:cs typeface="Consolas"/>
                <a:sym typeface="Consolas"/>
              </a:rPr>
              <a:t>.plugins.git.extensions.impl.CleanCheckout/&gt;</a:t>
            </a:r>
            <a:endParaRPr sz="702">
              <a:solidFill>
                <a:srgbClr val="24292E"/>
              </a:solidFill>
              <a:highlight>
                <a:srgbClr val="FFFFFF"/>
              </a:highlight>
              <a:latin typeface="Consolas"/>
              <a:ea typeface="Consolas"/>
              <a:cs typeface="Consolas"/>
              <a:sym typeface="Consolas"/>
            </a:endParaRPr>
          </a:p>
          <a:p>
            <a:pPr marL="0" indent="0">
              <a:lnSpc>
                <a:spcPct val="142857"/>
              </a:lnSpc>
              <a:spcBef>
                <a:spcPts val="0"/>
              </a:spcBef>
              <a:buNone/>
            </a:pPr>
            <a:r>
              <a:rPr lang="en" sz="702">
                <a:solidFill>
                  <a:srgbClr val="24292E"/>
                </a:solidFill>
                <a:highlight>
                  <a:srgbClr val="FFFFFF"/>
                </a:highlight>
                <a:latin typeface="Consolas"/>
                <a:ea typeface="Consolas"/>
                <a:cs typeface="Consolas"/>
                <a:sym typeface="Consolas"/>
              </a:rPr>
              <a:t>     &lt;</a:t>
            </a:r>
            <a:r>
              <a:rPr lang="en" sz="702">
                <a:solidFill>
                  <a:srgbClr val="22863A"/>
                </a:solidFill>
                <a:highlight>
                  <a:srgbClr val="FFFFFF"/>
                </a:highlight>
                <a:latin typeface="Consolas"/>
                <a:ea typeface="Consolas"/>
                <a:cs typeface="Consolas"/>
                <a:sym typeface="Consolas"/>
              </a:rPr>
              <a:t>hudson</a:t>
            </a:r>
            <a:r>
              <a:rPr lang="en" sz="702">
                <a:solidFill>
                  <a:srgbClr val="24292E"/>
                </a:solidFill>
                <a:highlight>
                  <a:srgbClr val="FFFFFF"/>
                </a:highlight>
                <a:latin typeface="Consolas"/>
                <a:ea typeface="Consolas"/>
                <a:cs typeface="Consolas"/>
                <a:sym typeface="Consolas"/>
              </a:rPr>
              <a:t>.plugins.git.extensions.impl.CloneOption&gt;</a:t>
            </a:r>
            <a:endParaRPr sz="702">
              <a:solidFill>
                <a:srgbClr val="24292E"/>
              </a:solidFill>
              <a:highlight>
                <a:srgbClr val="FFFFFF"/>
              </a:highlight>
              <a:latin typeface="Consolas"/>
              <a:ea typeface="Consolas"/>
              <a:cs typeface="Consolas"/>
              <a:sym typeface="Consolas"/>
            </a:endParaRPr>
          </a:p>
          <a:p>
            <a:pPr marL="0" indent="0">
              <a:lnSpc>
                <a:spcPct val="142857"/>
              </a:lnSpc>
              <a:spcBef>
                <a:spcPts val="0"/>
              </a:spcBef>
              <a:buNone/>
            </a:pPr>
            <a:r>
              <a:rPr lang="en" sz="702">
                <a:solidFill>
                  <a:srgbClr val="24292E"/>
                </a:solidFill>
                <a:highlight>
                  <a:srgbClr val="FFFFFF"/>
                </a:highlight>
                <a:latin typeface="Consolas"/>
                <a:ea typeface="Consolas"/>
                <a:cs typeface="Consolas"/>
                <a:sym typeface="Consolas"/>
              </a:rPr>
              <a:t>       &lt;</a:t>
            </a:r>
            <a:r>
              <a:rPr lang="en" sz="702">
                <a:solidFill>
                  <a:srgbClr val="22863A"/>
                </a:solidFill>
                <a:highlight>
                  <a:srgbClr val="FFFFFF"/>
                </a:highlight>
                <a:latin typeface="Consolas"/>
                <a:ea typeface="Consolas"/>
                <a:cs typeface="Consolas"/>
                <a:sym typeface="Consolas"/>
              </a:rPr>
              <a:t>shallow</a:t>
            </a:r>
            <a:r>
              <a:rPr lang="en" sz="702">
                <a:solidFill>
                  <a:srgbClr val="24292E"/>
                </a:solidFill>
                <a:highlight>
                  <a:srgbClr val="FFFFFF"/>
                </a:highlight>
                <a:latin typeface="Consolas"/>
                <a:ea typeface="Consolas"/>
                <a:cs typeface="Consolas"/>
                <a:sym typeface="Consolas"/>
              </a:rPr>
              <a:t>&gt;true&lt;/</a:t>
            </a:r>
            <a:r>
              <a:rPr lang="en" sz="702">
                <a:solidFill>
                  <a:srgbClr val="22863A"/>
                </a:solidFill>
                <a:highlight>
                  <a:srgbClr val="FFFFFF"/>
                </a:highlight>
                <a:latin typeface="Consolas"/>
                <a:ea typeface="Consolas"/>
                <a:cs typeface="Consolas"/>
                <a:sym typeface="Consolas"/>
              </a:rPr>
              <a:t>shallow</a:t>
            </a:r>
            <a:r>
              <a:rPr lang="en" sz="702">
                <a:solidFill>
                  <a:srgbClr val="24292E"/>
                </a:solidFill>
                <a:highlight>
                  <a:srgbClr val="FFFFFF"/>
                </a:highlight>
                <a:latin typeface="Consolas"/>
                <a:ea typeface="Consolas"/>
                <a:cs typeface="Consolas"/>
                <a:sym typeface="Consolas"/>
              </a:rPr>
              <a:t>&gt;</a:t>
            </a:r>
            <a:endParaRPr sz="702">
              <a:solidFill>
                <a:srgbClr val="24292E"/>
              </a:solidFill>
              <a:highlight>
                <a:srgbClr val="FFFFFF"/>
              </a:highlight>
              <a:latin typeface="Consolas"/>
              <a:ea typeface="Consolas"/>
              <a:cs typeface="Consolas"/>
              <a:sym typeface="Consolas"/>
            </a:endParaRPr>
          </a:p>
          <a:p>
            <a:pPr marL="0" indent="0">
              <a:lnSpc>
                <a:spcPct val="142857"/>
              </a:lnSpc>
              <a:spcBef>
                <a:spcPts val="0"/>
              </a:spcBef>
              <a:buNone/>
            </a:pPr>
            <a:r>
              <a:rPr lang="en" sz="702">
                <a:solidFill>
                  <a:srgbClr val="24292E"/>
                </a:solidFill>
                <a:highlight>
                  <a:srgbClr val="FFFFFF"/>
                </a:highlight>
                <a:latin typeface="Consolas"/>
                <a:ea typeface="Consolas"/>
                <a:cs typeface="Consolas"/>
                <a:sym typeface="Consolas"/>
              </a:rPr>
              <a:t>     &lt;/</a:t>
            </a:r>
            <a:r>
              <a:rPr lang="en" sz="702">
                <a:solidFill>
                  <a:srgbClr val="22863A"/>
                </a:solidFill>
                <a:highlight>
                  <a:srgbClr val="FFFFFF"/>
                </a:highlight>
                <a:latin typeface="Consolas"/>
                <a:ea typeface="Consolas"/>
                <a:cs typeface="Consolas"/>
                <a:sym typeface="Consolas"/>
              </a:rPr>
              <a:t>hudson</a:t>
            </a:r>
            <a:r>
              <a:rPr lang="en" sz="702">
                <a:solidFill>
                  <a:srgbClr val="24292E"/>
                </a:solidFill>
                <a:highlight>
                  <a:srgbClr val="FFFFFF"/>
                </a:highlight>
                <a:latin typeface="Consolas"/>
                <a:ea typeface="Consolas"/>
                <a:cs typeface="Consolas"/>
                <a:sym typeface="Consolas"/>
              </a:rPr>
              <a:t>.plugins.git.extensions.impl.CloneOption&gt;</a:t>
            </a:r>
            <a:endParaRPr sz="702">
              <a:solidFill>
                <a:srgbClr val="24292E"/>
              </a:solidFill>
              <a:highlight>
                <a:srgbClr val="FFFFFF"/>
              </a:highlight>
              <a:latin typeface="Consolas"/>
              <a:ea typeface="Consolas"/>
              <a:cs typeface="Consolas"/>
              <a:sym typeface="Consolas"/>
            </a:endParaRPr>
          </a:p>
          <a:p>
            <a:pPr marL="0" indent="0">
              <a:lnSpc>
                <a:spcPct val="142857"/>
              </a:lnSpc>
              <a:spcBef>
                <a:spcPts val="0"/>
              </a:spcBef>
              <a:buNone/>
            </a:pPr>
            <a:r>
              <a:rPr lang="en" sz="702">
                <a:solidFill>
                  <a:srgbClr val="24292E"/>
                </a:solidFill>
                <a:highlight>
                  <a:srgbClr val="FFFFFF"/>
                </a:highlight>
                <a:latin typeface="Consolas"/>
                <a:ea typeface="Consolas"/>
                <a:cs typeface="Consolas"/>
                <a:sym typeface="Consolas"/>
              </a:rPr>
              <a:t>     &lt;</a:t>
            </a:r>
            <a:r>
              <a:rPr lang="en" sz="702">
                <a:solidFill>
                  <a:srgbClr val="22863A"/>
                </a:solidFill>
                <a:highlight>
                  <a:srgbClr val="FFFFFF"/>
                </a:highlight>
                <a:latin typeface="Consolas"/>
                <a:ea typeface="Consolas"/>
                <a:cs typeface="Consolas"/>
                <a:sym typeface="Consolas"/>
              </a:rPr>
              <a:t>hudson</a:t>
            </a:r>
            <a:r>
              <a:rPr lang="en" sz="702">
                <a:solidFill>
                  <a:srgbClr val="24292E"/>
                </a:solidFill>
                <a:highlight>
                  <a:srgbClr val="FFFFFF"/>
                </a:highlight>
                <a:latin typeface="Consolas"/>
                <a:ea typeface="Consolas"/>
                <a:cs typeface="Consolas"/>
                <a:sym typeface="Consolas"/>
              </a:rPr>
              <a:t>.plugins.git.extensions.impl.WipeWorkspace/&gt;</a:t>
            </a:r>
            <a:endParaRPr sz="702">
              <a:solidFill>
                <a:srgbClr val="24292E"/>
              </a:solidFill>
              <a:highlight>
                <a:srgbClr val="FFFFFF"/>
              </a:highlight>
              <a:latin typeface="Consolas"/>
              <a:ea typeface="Consolas"/>
              <a:cs typeface="Consolas"/>
              <a:sym typeface="Consolas"/>
            </a:endParaRPr>
          </a:p>
          <a:p>
            <a:pPr marL="0" indent="0">
              <a:lnSpc>
                <a:spcPct val="142857"/>
              </a:lnSpc>
              <a:spcBef>
                <a:spcPts val="0"/>
              </a:spcBef>
              <a:buNone/>
            </a:pPr>
            <a:r>
              <a:rPr lang="en" sz="702">
                <a:solidFill>
                  <a:srgbClr val="24292E"/>
                </a:solidFill>
                <a:highlight>
                  <a:srgbClr val="FFFFFF"/>
                </a:highlight>
                <a:latin typeface="Consolas"/>
                <a:ea typeface="Consolas"/>
                <a:cs typeface="Consolas"/>
                <a:sym typeface="Consolas"/>
              </a:rPr>
              <a:t>   &lt;/</a:t>
            </a:r>
            <a:r>
              <a:rPr lang="en" sz="702">
                <a:solidFill>
                  <a:srgbClr val="22863A"/>
                </a:solidFill>
                <a:highlight>
                  <a:srgbClr val="FFFFFF"/>
                </a:highlight>
                <a:latin typeface="Consolas"/>
                <a:ea typeface="Consolas"/>
                <a:cs typeface="Consolas"/>
                <a:sym typeface="Consolas"/>
              </a:rPr>
              <a:t>extensions</a:t>
            </a:r>
            <a:r>
              <a:rPr lang="en" sz="702">
                <a:solidFill>
                  <a:srgbClr val="24292E"/>
                </a:solidFill>
                <a:highlight>
                  <a:srgbClr val="FFFFFF"/>
                </a:highlight>
                <a:latin typeface="Consolas"/>
                <a:ea typeface="Consolas"/>
                <a:cs typeface="Consolas"/>
                <a:sym typeface="Consolas"/>
              </a:rPr>
              <a:t>&gt;</a:t>
            </a:r>
            <a:endParaRPr sz="702">
              <a:solidFill>
                <a:srgbClr val="24292E"/>
              </a:solidFill>
              <a:highlight>
                <a:srgbClr val="FFFFFF"/>
              </a:highlight>
              <a:latin typeface="Consolas"/>
              <a:ea typeface="Consolas"/>
              <a:cs typeface="Consolas"/>
              <a:sym typeface="Consolas"/>
            </a:endParaRPr>
          </a:p>
          <a:p>
            <a:pPr marL="0" indent="0">
              <a:lnSpc>
                <a:spcPct val="142857"/>
              </a:lnSpc>
              <a:spcBef>
                <a:spcPts val="0"/>
              </a:spcBef>
              <a:buNone/>
            </a:pPr>
            <a:r>
              <a:rPr lang="en" sz="702">
                <a:solidFill>
                  <a:srgbClr val="24292E"/>
                </a:solidFill>
                <a:highlight>
                  <a:srgbClr val="FFFFFF"/>
                </a:highlight>
                <a:latin typeface="Consolas"/>
                <a:ea typeface="Consolas"/>
                <a:cs typeface="Consolas"/>
                <a:sym typeface="Consolas"/>
              </a:rPr>
              <a:t> &lt;/</a:t>
            </a:r>
            <a:r>
              <a:rPr lang="en" sz="702">
                <a:solidFill>
                  <a:srgbClr val="22863A"/>
                </a:solidFill>
                <a:highlight>
                  <a:srgbClr val="FFFFFF"/>
                </a:highlight>
                <a:latin typeface="Consolas"/>
                <a:ea typeface="Consolas"/>
                <a:cs typeface="Consolas"/>
                <a:sym typeface="Consolas"/>
              </a:rPr>
              <a:t>scm</a:t>
            </a:r>
            <a:r>
              <a:rPr lang="en" sz="702">
                <a:solidFill>
                  <a:srgbClr val="24292E"/>
                </a:solidFill>
                <a:highlight>
                  <a:srgbClr val="FFFFFF"/>
                </a:highlight>
                <a:latin typeface="Consolas"/>
                <a:ea typeface="Consolas"/>
                <a:cs typeface="Consolas"/>
                <a:sym typeface="Consolas"/>
              </a:rPr>
              <a:t>&gt;</a:t>
            </a:r>
            <a:endParaRPr sz="702">
              <a:solidFill>
                <a:srgbClr val="24292E"/>
              </a:solidFill>
              <a:highlight>
                <a:srgbClr val="FFFFFF"/>
              </a:highlight>
              <a:latin typeface="Consolas"/>
              <a:ea typeface="Consolas"/>
              <a:cs typeface="Consolas"/>
              <a:sym typeface="Consolas"/>
            </a:endParaRPr>
          </a:p>
          <a:p>
            <a:pPr marL="0" indent="0">
              <a:lnSpc>
                <a:spcPct val="142857"/>
              </a:lnSpc>
              <a:spcBef>
                <a:spcPts val="0"/>
              </a:spcBef>
              <a:buNone/>
            </a:pPr>
            <a:r>
              <a:rPr lang="en" sz="702">
                <a:solidFill>
                  <a:srgbClr val="24292E"/>
                </a:solidFill>
                <a:highlight>
                  <a:srgbClr val="FFFFFF"/>
                </a:highlight>
                <a:latin typeface="Consolas"/>
                <a:ea typeface="Consolas"/>
                <a:cs typeface="Consolas"/>
                <a:sym typeface="Consolas"/>
              </a:rPr>
              <a:t>&lt;/</a:t>
            </a:r>
            <a:r>
              <a:rPr lang="en" sz="702">
                <a:solidFill>
                  <a:srgbClr val="22863A"/>
                </a:solidFill>
                <a:highlight>
                  <a:srgbClr val="FFFFFF"/>
                </a:highlight>
                <a:latin typeface="Consolas"/>
                <a:ea typeface="Consolas"/>
                <a:cs typeface="Consolas"/>
                <a:sym typeface="Consolas"/>
              </a:rPr>
              <a:t>project</a:t>
            </a:r>
            <a:r>
              <a:rPr lang="en" sz="702">
                <a:solidFill>
                  <a:srgbClr val="24292E"/>
                </a:solidFill>
                <a:highlight>
                  <a:srgbClr val="FFFFFF"/>
                </a:highlight>
                <a:latin typeface="Consolas"/>
                <a:ea typeface="Consolas"/>
                <a:cs typeface="Consolas"/>
                <a:sym typeface="Consolas"/>
              </a:rPr>
              <a:t>&gt;</a:t>
            </a:r>
            <a:endParaRPr sz="702">
              <a:solidFill>
                <a:srgbClr val="24292E"/>
              </a:solidFill>
              <a:highlight>
                <a:srgbClr val="FFFFFF"/>
              </a:highlight>
              <a:latin typeface="Consolas"/>
              <a:ea typeface="Consolas"/>
              <a:cs typeface="Consolas"/>
              <a:sym typeface="Consolas"/>
            </a:endParaRPr>
          </a:p>
          <a:p>
            <a:pPr marL="0" indent="0">
              <a:spcBef>
                <a:spcPts val="0"/>
              </a:spcBef>
              <a:spcAft>
                <a:spcPts val="1871"/>
              </a:spcAft>
              <a:buNone/>
            </a:pPr>
            <a:endParaRPr/>
          </a:p>
        </p:txBody>
      </p:sp>
      <p:pic>
        <p:nvPicPr>
          <p:cNvPr id="187" name="Google Shape;187;p38"/>
          <p:cNvPicPr preferRelativeResize="0"/>
          <p:nvPr/>
        </p:nvPicPr>
        <p:blipFill>
          <a:blip r:embed="rId3">
            <a:alphaModFix/>
          </a:blip>
          <a:stretch>
            <a:fillRect/>
          </a:stretch>
        </p:blipFill>
        <p:spPr>
          <a:xfrm>
            <a:off x="1219176" y="4346542"/>
            <a:ext cx="4069393" cy="2439227"/>
          </a:xfrm>
          <a:prstGeom prst="rect">
            <a:avLst/>
          </a:prstGeom>
          <a:noFill/>
          <a:ln>
            <a:noFill/>
          </a:ln>
        </p:spPr>
      </p:pic>
      <p:sp>
        <p:nvSpPr>
          <p:cNvPr id="188" name="Google Shape;188;p38"/>
          <p:cNvSpPr txBox="1">
            <a:spLocks noGrp="1"/>
          </p:cNvSpPr>
          <p:nvPr>
            <p:ph type="title"/>
          </p:nvPr>
        </p:nvSpPr>
        <p:spPr>
          <a:xfrm>
            <a:off x="2730331" y="6113777"/>
            <a:ext cx="9964368" cy="669741"/>
          </a:xfrm>
          <a:prstGeom prst="rect">
            <a:avLst/>
          </a:prstGeom>
        </p:spPr>
        <p:txBody>
          <a:bodyPr spcFirstLastPara="1" wrap="square" lIns="106916" tIns="106916" rIns="106916" bIns="106916" anchor="t" anchorCtr="0">
            <a:noAutofit/>
          </a:bodyPr>
          <a:lstStyle/>
          <a:p>
            <a:pPr>
              <a:spcBef>
                <a:spcPts val="0"/>
              </a:spcBef>
            </a:pPr>
            <a:r>
              <a:rPr lang="en"/>
              <a:t>Jenkins Pipelines</a:t>
            </a:r>
            <a:endParaRPr/>
          </a:p>
        </p:txBody>
      </p:sp>
    </p:spTree>
    <p:extLst>
      <p:ext uri="{BB962C8B-B14F-4D97-AF65-F5344CB8AC3E}">
        <p14:creationId xmlns:p14="http://schemas.microsoft.com/office/powerpoint/2010/main" val="4046265487"/>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21"/>
          <p:cNvSpPr txBox="1">
            <a:spLocks noGrp="1"/>
          </p:cNvSpPr>
          <p:nvPr>
            <p:ph type="title"/>
          </p:nvPr>
        </p:nvSpPr>
        <p:spPr>
          <a:xfrm>
            <a:off x="364516" y="1291163"/>
            <a:ext cx="9964368" cy="669741"/>
          </a:xfrm>
          <a:prstGeom prst="rect">
            <a:avLst/>
          </a:prstGeom>
        </p:spPr>
        <p:txBody>
          <a:bodyPr spcFirstLastPara="1" vert="horz" wrap="square" lIns="106916" tIns="106916" rIns="106916" bIns="106916" rtlCol="0" anchor="t" anchorCtr="0">
            <a:noAutofit/>
          </a:bodyPr>
          <a:lstStyle/>
          <a:p>
            <a:pPr algn="ctr">
              <a:spcBef>
                <a:spcPts val="0"/>
              </a:spcBef>
            </a:pPr>
            <a:r>
              <a:rPr lang="en"/>
              <a:t>Motivation</a:t>
            </a:r>
            <a:endParaRPr/>
          </a:p>
        </p:txBody>
      </p:sp>
      <p:sp>
        <p:nvSpPr>
          <p:cNvPr id="79" name="Google Shape;79;p21"/>
          <p:cNvSpPr txBox="1">
            <a:spLocks noGrp="1"/>
          </p:cNvSpPr>
          <p:nvPr>
            <p:ph type="body" idx="1"/>
          </p:nvPr>
        </p:nvSpPr>
        <p:spPr>
          <a:xfrm>
            <a:off x="631851" y="2118486"/>
            <a:ext cx="9964368" cy="3995290"/>
          </a:xfrm>
          <a:prstGeom prst="rect">
            <a:avLst/>
          </a:prstGeom>
        </p:spPr>
        <p:txBody>
          <a:bodyPr spcFirstLastPara="1" vert="horz" wrap="square" lIns="106916" tIns="106916" rIns="106916" bIns="106916" rtlCol="0" anchor="t" anchorCtr="0">
            <a:noAutofit/>
          </a:bodyPr>
          <a:lstStyle/>
          <a:p>
            <a:pPr marL="0" indent="0">
              <a:lnSpc>
                <a:spcPct val="115000"/>
              </a:lnSpc>
              <a:spcBef>
                <a:spcPts val="0"/>
              </a:spcBef>
              <a:buSzPts val="1400"/>
              <a:buNone/>
            </a:pPr>
            <a:r>
              <a:rPr lang="en" sz="2807" dirty="0">
                <a:ea typeface="Times New Roman"/>
                <a:cs typeface="Times New Roman"/>
                <a:sym typeface="Times New Roman"/>
              </a:rPr>
              <a:t>“Modules that worked individually were put together and the whole usually failed in ways that were infuriatingly difficult to find.  Yet in the last few years, </a:t>
            </a:r>
            <a:r>
              <a:rPr lang="en" sz="2807" b="1" dirty="0">
                <a:ea typeface="Times New Roman"/>
                <a:cs typeface="Times New Roman"/>
                <a:sym typeface="Times New Roman"/>
              </a:rPr>
              <a:t>integration has largely vanished as a source of pain for projects, diminishing to a nonevent</a:t>
            </a:r>
            <a:r>
              <a:rPr lang="en" sz="2807" dirty="0">
                <a:ea typeface="Times New Roman"/>
                <a:cs typeface="Times New Roman"/>
                <a:sym typeface="Times New Roman"/>
              </a:rPr>
              <a:t>”</a:t>
            </a:r>
            <a:endParaRPr sz="2807" dirty="0">
              <a:ea typeface="Times New Roman"/>
              <a:cs typeface="Times New Roman"/>
              <a:sym typeface="Times New Roman"/>
            </a:endParaRPr>
          </a:p>
          <a:p>
            <a:pPr marL="0" indent="0">
              <a:lnSpc>
                <a:spcPct val="115000"/>
              </a:lnSpc>
              <a:spcBef>
                <a:spcPts val="1871"/>
              </a:spcBef>
              <a:buSzPts val="1400"/>
              <a:buNone/>
            </a:pPr>
            <a:endParaRPr dirty="0">
              <a:ea typeface="Times New Roman"/>
              <a:cs typeface="Times New Roman"/>
              <a:sym typeface="Times New Roman"/>
            </a:endParaRPr>
          </a:p>
          <a:p>
            <a:pPr marL="534667" indent="-401000">
              <a:lnSpc>
                <a:spcPct val="115000"/>
              </a:lnSpc>
              <a:spcBef>
                <a:spcPts val="1871"/>
              </a:spcBef>
              <a:buSzPts val="1800"/>
              <a:buFont typeface="Times New Roman"/>
              <a:buChar char="●"/>
            </a:pPr>
            <a:r>
              <a:rPr lang="en" sz="2105" dirty="0">
                <a:ea typeface="Times New Roman"/>
                <a:cs typeface="Times New Roman"/>
                <a:sym typeface="Times New Roman"/>
              </a:rPr>
              <a:t>IEEE Software paper in 2003, 27% companies surveyed run daily builds.</a:t>
            </a:r>
            <a:endParaRPr sz="2105" dirty="0">
              <a:ea typeface="Times New Roman"/>
              <a:cs typeface="Times New Roman"/>
              <a:sym typeface="Times New Roman"/>
            </a:endParaRPr>
          </a:p>
          <a:p>
            <a:pPr marL="534667" indent="-401000">
              <a:lnSpc>
                <a:spcPct val="115000"/>
              </a:lnSpc>
              <a:spcBef>
                <a:spcPts val="0"/>
              </a:spcBef>
              <a:buSzPts val="1800"/>
              <a:buFont typeface="Times New Roman"/>
              <a:buChar char="●"/>
            </a:pPr>
            <a:r>
              <a:rPr lang="en" sz="2105" dirty="0">
                <a:ea typeface="Times New Roman"/>
                <a:cs typeface="Times New Roman"/>
                <a:sym typeface="Times New Roman"/>
              </a:rPr>
              <a:t>State of Agile, 2013, 69% automated build, 57% use continuous integration tools.</a:t>
            </a:r>
            <a:endParaRPr dirty="0">
              <a:ea typeface="Times New Roman"/>
              <a:cs typeface="Times New Roman"/>
              <a:sym typeface="Times New Roman"/>
            </a:endParaRPr>
          </a:p>
        </p:txBody>
      </p:sp>
    </p:spTree>
    <p:extLst>
      <p:ext uri="{BB962C8B-B14F-4D97-AF65-F5344CB8AC3E}">
        <p14:creationId xmlns:p14="http://schemas.microsoft.com/office/powerpoint/2010/main" val="2713487577"/>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39"/>
          <p:cNvSpPr txBox="1">
            <a:spLocks noGrp="1"/>
          </p:cNvSpPr>
          <p:nvPr>
            <p:ph type="title"/>
          </p:nvPr>
        </p:nvSpPr>
        <p:spPr>
          <a:xfrm>
            <a:off x="666876" y="1291163"/>
            <a:ext cx="9661950" cy="669741"/>
          </a:xfrm>
          <a:prstGeom prst="rect">
            <a:avLst/>
          </a:prstGeom>
        </p:spPr>
        <p:txBody>
          <a:bodyPr spcFirstLastPara="1" wrap="square" lIns="106916" tIns="106916" rIns="106916" bIns="106916" anchor="t" anchorCtr="0">
            <a:noAutofit/>
          </a:bodyPr>
          <a:lstStyle/>
          <a:p>
            <a:pPr algn="ctr">
              <a:spcBef>
                <a:spcPts val="0"/>
              </a:spcBef>
            </a:pPr>
            <a:r>
              <a:rPr lang="en"/>
              <a:t>Reports</a:t>
            </a:r>
            <a:endParaRPr/>
          </a:p>
        </p:txBody>
      </p:sp>
      <p:pic>
        <p:nvPicPr>
          <p:cNvPr id="194" name="Google Shape;194;p39"/>
          <p:cNvPicPr preferRelativeResize="0"/>
          <p:nvPr/>
        </p:nvPicPr>
        <p:blipFill>
          <a:blip r:embed="rId3">
            <a:alphaModFix/>
          </a:blip>
          <a:stretch>
            <a:fillRect/>
          </a:stretch>
        </p:blipFill>
        <p:spPr>
          <a:xfrm>
            <a:off x="789317" y="2086824"/>
            <a:ext cx="9264988" cy="4468419"/>
          </a:xfrm>
          <a:prstGeom prst="rect">
            <a:avLst/>
          </a:prstGeom>
          <a:noFill/>
          <a:ln>
            <a:noFill/>
          </a:ln>
        </p:spPr>
      </p:pic>
    </p:spTree>
    <p:extLst>
      <p:ext uri="{BB962C8B-B14F-4D97-AF65-F5344CB8AC3E}">
        <p14:creationId xmlns:p14="http://schemas.microsoft.com/office/powerpoint/2010/main" val="1088492201"/>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40"/>
          <p:cNvSpPr txBox="1">
            <a:spLocks noGrp="1"/>
          </p:cNvSpPr>
          <p:nvPr>
            <p:ph type="title"/>
          </p:nvPr>
        </p:nvSpPr>
        <p:spPr>
          <a:prstGeom prst="rect">
            <a:avLst/>
          </a:prstGeom>
        </p:spPr>
        <p:txBody>
          <a:bodyPr spcFirstLastPara="1" wrap="square" lIns="106916" tIns="106916" rIns="106916" bIns="106916" anchor="t" anchorCtr="0">
            <a:noAutofit/>
          </a:bodyPr>
          <a:lstStyle/>
          <a:p>
            <a:pPr>
              <a:spcBef>
                <a:spcPts val="0"/>
              </a:spcBef>
            </a:pPr>
            <a:r>
              <a:rPr lang="en"/>
              <a:t>Issues</a:t>
            </a:r>
            <a:endParaRPr/>
          </a:p>
        </p:txBody>
      </p:sp>
      <p:sp>
        <p:nvSpPr>
          <p:cNvPr id="200" name="Google Shape;200;p40"/>
          <p:cNvSpPr txBox="1">
            <a:spLocks noGrp="1"/>
          </p:cNvSpPr>
          <p:nvPr>
            <p:ph type="body" idx="1"/>
          </p:nvPr>
        </p:nvSpPr>
        <p:spPr>
          <a:prstGeom prst="rect">
            <a:avLst/>
          </a:prstGeom>
        </p:spPr>
        <p:txBody>
          <a:bodyPr spcFirstLastPara="1" wrap="square" lIns="106916" tIns="106916" rIns="106916" bIns="106916" anchor="t" anchorCtr="0">
            <a:noAutofit/>
          </a:bodyPr>
          <a:lstStyle/>
          <a:p>
            <a:pPr marL="534650" indent="-400987">
              <a:spcBef>
                <a:spcPts val="0"/>
              </a:spcBef>
              <a:buSzPts val="1800"/>
              <a:buChar char="●"/>
            </a:pPr>
            <a:r>
              <a:rPr lang="en"/>
              <a:t>Project can take </a:t>
            </a:r>
            <a:r>
              <a:rPr lang="en" b="1"/>
              <a:t>hours</a:t>
            </a:r>
            <a:r>
              <a:rPr lang="en"/>
              <a:t> to build.</a:t>
            </a:r>
            <a:endParaRPr/>
          </a:p>
          <a:p>
            <a:pPr marL="534650" indent="-400987">
              <a:spcBef>
                <a:spcPts val="0"/>
              </a:spcBef>
              <a:buSzPts val="1800"/>
              <a:buChar char="●"/>
            </a:pPr>
            <a:r>
              <a:rPr lang="en" b="1"/>
              <a:t>Bad state</a:t>
            </a:r>
            <a:endParaRPr b="1"/>
          </a:p>
          <a:p>
            <a:pPr marL="1069299" lvl="1" indent="-371285">
              <a:spcBef>
                <a:spcPts val="0"/>
              </a:spcBef>
              <a:buSzPts val="1400"/>
              <a:buChar char="○"/>
            </a:pPr>
            <a:r>
              <a:rPr lang="en"/>
              <a:t>Sometimes build jobs leave side-effects which need to be manually cleared.</a:t>
            </a:r>
            <a:endParaRPr/>
          </a:p>
          <a:p>
            <a:pPr marL="534650" indent="-400987">
              <a:spcBef>
                <a:spcPts val="0"/>
              </a:spcBef>
              <a:buSzPts val="1800"/>
              <a:buChar char="●"/>
            </a:pPr>
            <a:r>
              <a:rPr lang="en" b="1"/>
              <a:t>High memory usage</a:t>
            </a:r>
            <a:r>
              <a:rPr lang="en"/>
              <a:t> or memory leaks in unit testing code can exceed server memory and melt… needing frequent restarts.</a:t>
            </a:r>
            <a:endParaRPr/>
          </a:p>
          <a:p>
            <a:pPr marL="534650" indent="-400987">
              <a:spcBef>
                <a:spcPts val="0"/>
              </a:spcBef>
              <a:buSzPts val="1800"/>
              <a:buChar char="●"/>
            </a:pPr>
            <a:r>
              <a:rPr lang="en" b="1"/>
              <a:t>High volume</a:t>
            </a:r>
            <a:r>
              <a:rPr lang="en"/>
              <a:t> of build requests…</a:t>
            </a:r>
            <a:endParaRPr/>
          </a:p>
          <a:p>
            <a:pPr marL="1069299" lvl="1" indent="-371285">
              <a:spcBef>
                <a:spcPts val="0"/>
              </a:spcBef>
              <a:buSzPts val="1400"/>
              <a:buChar char="○"/>
            </a:pPr>
            <a:r>
              <a:rPr lang="en"/>
              <a:t>Executors can help, which will run jobs on slave servers.</a:t>
            </a:r>
            <a:endParaRPr/>
          </a:p>
        </p:txBody>
      </p:sp>
    </p:spTree>
    <p:extLst>
      <p:ext uri="{BB962C8B-B14F-4D97-AF65-F5344CB8AC3E}">
        <p14:creationId xmlns:p14="http://schemas.microsoft.com/office/powerpoint/2010/main" val="11077416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Travis</a:t>
            </a:r>
          </a:p>
        </p:txBody>
      </p:sp>
      <p:sp>
        <p:nvSpPr>
          <p:cNvPr id="3" name="Content Placeholder 2"/>
          <p:cNvSpPr>
            <a:spLocks noGrp="1"/>
          </p:cNvSpPr>
          <p:nvPr>
            <p:ph idx="1"/>
          </p:nvPr>
        </p:nvSpPr>
        <p:spPr>
          <a:xfrm>
            <a:off x="982334" y="2253605"/>
            <a:ext cx="8250565" cy="4362041"/>
          </a:xfrm>
        </p:spPr>
        <p:txBody>
          <a:bodyPr>
            <a:normAutofit lnSpcReduction="10000"/>
          </a:bodyPr>
          <a:lstStyle/>
          <a:p>
            <a:r>
              <a:rPr lang="en-US" sz="2400" dirty="0"/>
              <a:t>Different from Jenkins: </a:t>
            </a:r>
          </a:p>
          <a:p>
            <a:pPr lvl="1"/>
            <a:r>
              <a:rPr lang="en-US" sz="2000" dirty="0"/>
              <a:t>You run Jenkins yourself, on your own machine. </a:t>
            </a:r>
          </a:p>
          <a:p>
            <a:pPr lvl="1"/>
            <a:r>
              <a:rPr lang="en-US" sz="2000" dirty="0"/>
              <a:t>Travis is </a:t>
            </a:r>
            <a:r>
              <a:rPr lang="en-US" sz="2000" i="1" dirty="0"/>
              <a:t>Continuous Integration as a Service. </a:t>
            </a:r>
            <a:r>
              <a:rPr lang="en-US" sz="2000" dirty="0"/>
              <a:t>They do it for you. </a:t>
            </a:r>
            <a:br>
              <a:rPr lang="en-US" sz="2000" dirty="0"/>
            </a:br>
            <a:endParaRPr lang="en-US" sz="2000" dirty="0"/>
          </a:p>
          <a:p>
            <a:r>
              <a:rPr lang="en-US" sz="2400" dirty="0"/>
              <a:t>Integrated with GitHub. </a:t>
            </a:r>
            <a:br>
              <a:rPr lang="en-US" sz="2400" dirty="0"/>
            </a:br>
            <a:endParaRPr lang="en-US" sz="2400" dirty="0"/>
          </a:p>
          <a:p>
            <a:r>
              <a:rPr lang="en-US" sz="2400" dirty="0"/>
              <a:t>Automatically triggered by pushes or pull requests, according to project rules</a:t>
            </a:r>
            <a:br>
              <a:rPr lang="en-US" sz="2400" dirty="0"/>
            </a:br>
            <a:endParaRPr lang="en-US" sz="2400" dirty="0"/>
          </a:p>
          <a:p>
            <a:r>
              <a:rPr lang="en-US" sz="2400" dirty="0"/>
              <a:t>Executes as configured by a </a:t>
            </a:r>
            <a:r>
              <a:rPr lang="en-US" sz="2400" dirty="0" err="1"/>
              <a:t>travis.yml</a:t>
            </a:r>
            <a:r>
              <a:rPr lang="en-US" sz="2400" dirty="0"/>
              <a:t> file. </a:t>
            </a:r>
            <a:br>
              <a:rPr lang="en-US" sz="2400" dirty="0"/>
            </a:br>
            <a:br>
              <a:rPr lang="en-US" sz="2400" dirty="0"/>
            </a:br>
            <a:r>
              <a:rPr lang="en-US" sz="2400" dirty="0"/>
              <a:t>NOTHING TO INSTALL!!! YEAH! </a:t>
            </a:r>
            <a:br>
              <a:rPr lang="en-US" sz="2400" dirty="0"/>
            </a:br>
            <a:endParaRPr lang="en-US" sz="2400" dirty="0"/>
          </a:p>
          <a:p>
            <a:endParaRPr lang="en-US" sz="2400" dirty="0"/>
          </a:p>
          <a:p>
            <a:endParaRPr lang="en-US" sz="2400" dirty="0"/>
          </a:p>
        </p:txBody>
      </p:sp>
      <p:pic>
        <p:nvPicPr>
          <p:cNvPr id="11" name="Picture 10">
            <a:extLst>
              <a:ext uri="{FF2B5EF4-FFF2-40B4-BE49-F238E27FC236}">
                <a16:creationId xmlns:a16="http://schemas.microsoft.com/office/drawing/2014/main" id="{134D41F1-617D-B443-B731-4FEA51FC950C}"/>
              </a:ext>
            </a:extLst>
          </p:cNvPr>
          <p:cNvPicPr>
            <a:picLocks noChangeAspect="1"/>
          </p:cNvPicPr>
          <p:nvPr/>
        </p:nvPicPr>
        <p:blipFill>
          <a:blip r:embed="rId2"/>
          <a:stretch>
            <a:fillRect/>
          </a:stretch>
        </p:blipFill>
        <p:spPr>
          <a:xfrm>
            <a:off x="6858000" y="5226050"/>
            <a:ext cx="3289300" cy="1079500"/>
          </a:xfrm>
          <a:prstGeom prst="rect">
            <a:avLst/>
          </a:prstGeom>
        </p:spPr>
      </p:pic>
    </p:spTree>
    <p:extLst>
      <p:ext uri="{BB962C8B-B14F-4D97-AF65-F5344CB8AC3E}">
        <p14:creationId xmlns:p14="http://schemas.microsoft.com/office/powerpoint/2010/main" val="40776748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Travis concepts. </a:t>
            </a:r>
          </a:p>
        </p:txBody>
      </p:sp>
      <p:sp>
        <p:nvSpPr>
          <p:cNvPr id="3" name="Content Placeholder 2"/>
          <p:cNvSpPr>
            <a:spLocks noGrp="1"/>
          </p:cNvSpPr>
          <p:nvPr>
            <p:ph idx="1"/>
          </p:nvPr>
        </p:nvSpPr>
        <p:spPr/>
        <p:txBody>
          <a:bodyPr/>
          <a:lstStyle/>
          <a:p>
            <a:r>
              <a:rPr lang="en-US" dirty="0"/>
              <a:t>Travis executes </a:t>
            </a:r>
            <a:r>
              <a:rPr lang="en-US" i="1" dirty="0"/>
              <a:t>BUILDS.</a:t>
            </a:r>
            <a:br>
              <a:rPr lang="en-US" i="1" dirty="0"/>
            </a:br>
            <a:endParaRPr lang="en-US" i="1" dirty="0"/>
          </a:p>
          <a:p>
            <a:r>
              <a:rPr lang="en-US" dirty="0"/>
              <a:t>Builds are composed of </a:t>
            </a:r>
            <a:r>
              <a:rPr lang="en-US" i="1" dirty="0"/>
              <a:t>JOBS</a:t>
            </a:r>
            <a:r>
              <a:rPr lang="en-US" dirty="0"/>
              <a:t>. (e.g., compile, install, deploy, testing with multiple version of python). </a:t>
            </a:r>
            <a:br>
              <a:rPr lang="en-US" i="1" dirty="0"/>
            </a:br>
            <a:endParaRPr lang="en-US" i="1" dirty="0"/>
          </a:p>
          <a:p>
            <a:r>
              <a:rPr lang="en-US" dirty="0"/>
              <a:t>Each JOB can have many </a:t>
            </a:r>
            <a:r>
              <a:rPr lang="en-US" i="1" dirty="0"/>
              <a:t>PHASES </a:t>
            </a:r>
            <a:r>
              <a:rPr lang="en-US" dirty="0"/>
              <a:t> (e.g., install, test, deploy). </a:t>
            </a:r>
          </a:p>
          <a:p>
            <a:endParaRPr lang="en-US" dirty="0"/>
          </a:p>
          <a:p>
            <a:endParaRPr lang="en-US" dirty="0"/>
          </a:p>
        </p:txBody>
      </p:sp>
    </p:spTree>
    <p:extLst>
      <p:ext uri="{BB962C8B-B14F-4D97-AF65-F5344CB8AC3E}">
        <p14:creationId xmlns:p14="http://schemas.microsoft.com/office/powerpoint/2010/main" val="1377323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Travis is compatible</a:t>
            </a:r>
            <a:r>
              <a:rPr lang="mr-IN" dirty="0"/>
              <a:t>…</a:t>
            </a:r>
            <a:endParaRPr lang="en-US" dirty="0"/>
          </a:p>
        </p:txBody>
      </p:sp>
      <p:sp>
        <p:nvSpPr>
          <p:cNvPr id="3" name="Content Placeholder 2"/>
          <p:cNvSpPr>
            <a:spLocks noGrp="1"/>
          </p:cNvSpPr>
          <p:nvPr>
            <p:ph idx="1"/>
          </p:nvPr>
        </p:nvSpPr>
        <p:spPr/>
        <p:txBody>
          <a:bodyPr>
            <a:normAutofit/>
          </a:bodyPr>
          <a:lstStyle/>
          <a:p>
            <a:r>
              <a:rPr lang="en-US" dirty="0"/>
              <a:t>Integrated with Ruby, Python, Java, </a:t>
            </a:r>
            <a:r>
              <a:rPr lang="en-US" dirty="0" err="1"/>
              <a:t>node.js</a:t>
            </a:r>
            <a:r>
              <a:rPr lang="en-US" dirty="0"/>
              <a:t> etc..</a:t>
            </a:r>
            <a:br>
              <a:rPr lang="en-US" dirty="0"/>
            </a:br>
            <a:endParaRPr lang="en-US" dirty="0"/>
          </a:p>
          <a:p>
            <a:r>
              <a:rPr lang="en-US" dirty="0"/>
              <a:t>Works with all major build systems: Ant, Maven, </a:t>
            </a:r>
            <a:r>
              <a:rPr lang="en-US" dirty="0" err="1"/>
              <a:t>Gradle</a:t>
            </a:r>
            <a:r>
              <a:rPr lang="mr-IN" dirty="0"/>
              <a:t>…</a:t>
            </a:r>
            <a:br>
              <a:rPr lang="en-US" dirty="0"/>
            </a:br>
            <a:endParaRPr lang="en-US" dirty="0"/>
          </a:p>
          <a:p>
            <a:r>
              <a:rPr lang="en-US" dirty="0"/>
              <a:t>Can work with Containers, or Virtual Machines. </a:t>
            </a:r>
            <a:br>
              <a:rPr lang="en-US" dirty="0"/>
            </a:br>
            <a:endParaRPr lang="en-US" dirty="0"/>
          </a:p>
          <a:p>
            <a:r>
              <a:rPr lang="en-US" dirty="0"/>
              <a:t>Has built-in support for Parallelism. </a:t>
            </a:r>
            <a:br>
              <a:rPr lang="en-US" dirty="0"/>
            </a:br>
            <a:br>
              <a:rPr lang="en-US" dirty="0"/>
            </a:br>
            <a:endParaRPr lang="en-US" dirty="0"/>
          </a:p>
        </p:txBody>
      </p:sp>
    </p:spTree>
    <p:extLst>
      <p:ext uri="{BB962C8B-B14F-4D97-AF65-F5344CB8AC3E}">
        <p14:creationId xmlns:p14="http://schemas.microsoft.com/office/powerpoint/2010/main" val="40140741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 of Travis for Collaboration</a:t>
            </a:r>
          </a:p>
        </p:txBody>
      </p:sp>
      <p:sp>
        <p:nvSpPr>
          <p:cNvPr id="3" name="Content Placeholder 2"/>
          <p:cNvSpPr>
            <a:spLocks noGrp="1"/>
          </p:cNvSpPr>
          <p:nvPr>
            <p:ph idx="1"/>
          </p:nvPr>
        </p:nvSpPr>
        <p:spPr/>
        <p:txBody>
          <a:bodyPr/>
          <a:lstStyle/>
          <a:p>
            <a:r>
              <a:rPr lang="en-US" dirty="0"/>
              <a:t>Travis is integrated with GitHub</a:t>
            </a:r>
            <a:br>
              <a:rPr lang="en-US" dirty="0"/>
            </a:br>
            <a:br>
              <a:rPr lang="en-US" dirty="0"/>
            </a:br>
            <a:endParaRPr lang="en-US" dirty="0"/>
          </a:p>
          <a:p>
            <a:r>
              <a:rPr lang="en-US" dirty="0"/>
              <a:t>Travis “Plays Nicely” with the pull-request model. </a:t>
            </a:r>
            <a:br>
              <a:rPr lang="en-US" dirty="0"/>
            </a:br>
            <a:br>
              <a:rPr lang="en-US" dirty="0"/>
            </a:br>
            <a:endParaRPr lang="en-US" dirty="0"/>
          </a:p>
          <a:p>
            <a:r>
              <a:rPr lang="en-US" dirty="0"/>
              <a:t>Travis can help scale up Open-source software teams, and manage  </a:t>
            </a:r>
            <a:r>
              <a:rPr lang="en-US" i="1" dirty="0"/>
              <a:t>many, many, </a:t>
            </a:r>
            <a:r>
              <a:rPr lang="en-US" dirty="0"/>
              <a:t>contributions from </a:t>
            </a:r>
            <a:r>
              <a:rPr lang="en-US" i="1" dirty="0"/>
              <a:t>many, many, </a:t>
            </a:r>
            <a:r>
              <a:rPr lang="en-US" dirty="0"/>
              <a:t>developers. </a:t>
            </a:r>
          </a:p>
          <a:p>
            <a:endParaRPr lang="en-US" dirty="0"/>
          </a:p>
        </p:txBody>
      </p:sp>
    </p:spTree>
    <p:extLst>
      <p:ext uri="{BB962C8B-B14F-4D97-AF65-F5344CB8AC3E}">
        <p14:creationId xmlns:p14="http://schemas.microsoft.com/office/powerpoint/2010/main" val="11676391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67" name="City_Park_NOLA_4_July_2010_Garden_Gate.jpg" descr="City_Park_NOLA_4_July_2010_Garden_Gate.jpg"/>
          <p:cNvPicPr>
            <a:picLocks noChangeAspect="1"/>
          </p:cNvPicPr>
          <p:nvPr/>
        </p:nvPicPr>
        <p:blipFill>
          <a:blip r:embed="rId2"/>
          <a:stretch>
            <a:fillRect/>
          </a:stretch>
        </p:blipFill>
        <p:spPr>
          <a:xfrm>
            <a:off x="1336675" y="770731"/>
            <a:ext cx="8020050" cy="6015038"/>
          </a:xfrm>
          <a:prstGeom prst="rect">
            <a:avLst/>
          </a:prstGeom>
          <a:ln w="12700">
            <a:miter lim="400000"/>
          </a:ln>
        </p:spPr>
      </p:pic>
      <p:sp>
        <p:nvSpPr>
          <p:cNvPr id="1568" name="CI as gatekeeper"/>
          <p:cNvSpPr txBox="1">
            <a:spLocks noGrp="1"/>
          </p:cNvSpPr>
          <p:nvPr>
            <p:ph type="ctrTitle"/>
          </p:nvPr>
        </p:nvSpPr>
        <p:spPr>
          <a:xfrm>
            <a:off x="2984500" y="4662333"/>
            <a:ext cx="6453634" cy="2036341"/>
          </a:xfrm>
          <a:prstGeom prst="rect">
            <a:avLst/>
          </a:prstGeom>
          <a:effectLst>
            <a:outerShdw blurRad="114300" dist="56137" dir="5400000" rotWithShape="0">
              <a:srgbClr val="000000">
                <a:alpha val="50000"/>
              </a:srgbClr>
            </a:outerShdw>
          </a:effectLst>
        </p:spPr>
        <p:txBody>
          <a:bodyPr/>
          <a:lstStyle>
            <a:lvl1pPr>
              <a:defRPr sz="9000">
                <a:solidFill>
                  <a:srgbClr val="FFFFFF"/>
                </a:solidFill>
                <a:latin typeface="Helvetica"/>
                <a:ea typeface="Helvetica"/>
                <a:cs typeface="Helvetica"/>
                <a:sym typeface="Helvetica"/>
              </a:defRPr>
            </a:lvl1pPr>
          </a:lstStyle>
          <a:p>
            <a:r>
              <a:rPr dirty="0"/>
              <a:t>CI as gatekeeper</a:t>
            </a:r>
          </a:p>
        </p:txBody>
      </p:sp>
      <p:sp>
        <p:nvSpPr>
          <p:cNvPr id="1569" name="https://commons.wikimedia.org/wiki/File:City_Park_NOLA_4_July_2010_Garden_Gate.JPG"/>
          <p:cNvSpPr txBox="1"/>
          <p:nvPr/>
        </p:nvSpPr>
        <p:spPr>
          <a:xfrm>
            <a:off x="1366616" y="783414"/>
            <a:ext cx="3905668" cy="177147"/>
          </a:xfrm>
          <a:prstGeom prst="rect">
            <a:avLst/>
          </a:prstGeom>
          <a:solidFill>
            <a:srgbClr val="FFFFFF">
              <a:alpha val="75133"/>
            </a:srgbClr>
          </a:solidFill>
          <a:ln w="12700">
            <a:miter lim="400000"/>
          </a:ln>
          <a:effectLst>
            <a:outerShdw blurRad="114300" dist="56137" dir="5400000" rotWithShape="0">
              <a:srgbClr val="000000">
                <a:alpha val="50000"/>
              </a:srgbClr>
            </a:outerShdw>
          </a:effectLst>
          <a:extLst>
            <a:ext uri="{C572A759-6A51-4108-AA02-DFA0A04FC94B}">
              <ma14:wrappingTextBoxFlag xmlns="" xmlns:ma14="http://schemas.microsoft.com/office/mac/drawingml/2011/main" val="1"/>
            </a:ext>
          </a:extLst>
        </p:spPr>
        <p:txBody>
          <a:bodyPr wrap="none" lIns="31329" tIns="31329" rIns="31329" bIns="31329" anchor="ctr">
            <a:spAutoFit/>
          </a:bodyPr>
          <a:lstStyle>
            <a:lvl1pPr>
              <a:defRPr sz="1200">
                <a:latin typeface="Helvetica"/>
                <a:ea typeface="Helvetica"/>
                <a:cs typeface="Helvetica"/>
                <a:sym typeface="Helvetica"/>
              </a:defRPr>
            </a:lvl1pPr>
          </a:lstStyle>
          <a:p>
            <a:r>
              <a:rPr sz="740"/>
              <a:t>https://commons.wikimedia.org/wiki/File:City_Park_NOLA_4_July_2010_Garden_Gate.JPG</a:t>
            </a:r>
          </a:p>
        </p:txBody>
      </p:sp>
    </p:spTree>
    <p:extLst>
      <p:ext uri="{BB962C8B-B14F-4D97-AF65-F5344CB8AC3E}">
        <p14:creationId xmlns:p14="http://schemas.microsoft.com/office/powerpoint/2010/main" val="10102588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71" name="City_Park_NOLA_4_July_2010_Garden_Gate.jpg" descr="City_Park_NOLA_4_July_2010_Garden_Gate.jpg"/>
          <p:cNvPicPr>
            <a:picLocks noChangeAspect="1"/>
          </p:cNvPicPr>
          <p:nvPr/>
        </p:nvPicPr>
        <p:blipFill>
          <a:blip r:embed="rId2">
            <a:alphaModFix amt="14807"/>
          </a:blip>
          <a:stretch>
            <a:fillRect/>
          </a:stretch>
        </p:blipFill>
        <p:spPr>
          <a:xfrm>
            <a:off x="1336675" y="770731"/>
            <a:ext cx="8020050" cy="6015038"/>
          </a:xfrm>
          <a:prstGeom prst="rect">
            <a:avLst/>
          </a:prstGeom>
          <a:ln w="12700">
            <a:miter lim="400000"/>
          </a:ln>
        </p:spPr>
      </p:pic>
      <p:sp>
        <p:nvSpPr>
          <p:cNvPr id="1572" name="Automate All The Things: Continuous Integration and Deployment at RevUnit…"/>
          <p:cNvSpPr txBox="1"/>
          <p:nvPr/>
        </p:nvSpPr>
        <p:spPr>
          <a:xfrm>
            <a:off x="1797170" y="6439261"/>
            <a:ext cx="6734968" cy="328855"/>
          </a:xfrm>
          <a:prstGeom prst="rect">
            <a:avLst/>
          </a:prstGeom>
          <a:ln w="12700">
            <a:miter lim="400000"/>
          </a:ln>
          <a:extLst>
            <a:ext uri="{C572A759-6A51-4108-AA02-DFA0A04FC94B}">
              <ma14:wrappingTextBoxFlag xmlns="" xmlns:ma14="http://schemas.microsoft.com/office/mac/drawingml/2011/main" val="1"/>
            </a:ext>
          </a:extLst>
        </p:spPr>
        <p:txBody>
          <a:bodyPr wrap="none" lIns="31329" tIns="31329" rIns="31329" bIns="31329" anchor="ctr">
            <a:spAutoFit/>
          </a:bodyPr>
          <a:lstStyle/>
          <a:p>
            <a:pPr marL="106602" indent="-106602">
              <a:spcBef>
                <a:spcPts val="309"/>
              </a:spcBef>
              <a:buSzPct val="75000"/>
              <a:buChar char="•"/>
              <a:defRPr sz="1400">
                <a:latin typeface="Helvetica"/>
                <a:ea typeface="Helvetica"/>
                <a:cs typeface="Helvetica"/>
                <a:sym typeface="Helvetica"/>
              </a:defRPr>
            </a:pPr>
            <a:r>
              <a:rPr sz="863"/>
              <a:t>Automate All The Things: Continuous Integration and Deployment at RevUnit</a:t>
            </a:r>
          </a:p>
          <a:p>
            <a:pPr indent="101816">
              <a:defRPr sz="1400"/>
            </a:pPr>
            <a:r>
              <a:rPr sz="863"/>
              <a:t>Addam Hardy. </a:t>
            </a:r>
            <a:r>
              <a:rPr sz="863" u="sng">
                <a:hlinkClick r:id="rId3"/>
              </a:rPr>
              <a:t>http://addamhardy.com/blog/2013/09/28/automate-all-the-things-continuous-integration-and-continuous-deployment-at-revunit/</a:t>
            </a:r>
          </a:p>
        </p:txBody>
      </p:sp>
      <p:sp>
        <p:nvSpPr>
          <p:cNvPr id="1573" name="“[CI] enables us to automate more of our process which frees us up to focus on the important things — like implementing and shipping features! […]…"/>
          <p:cNvSpPr txBox="1"/>
          <p:nvPr/>
        </p:nvSpPr>
        <p:spPr>
          <a:xfrm>
            <a:off x="2202713" y="1593141"/>
            <a:ext cx="6287974" cy="4370218"/>
          </a:xfrm>
          <a:prstGeom prst="rect">
            <a:avLst/>
          </a:prstGeom>
          <a:ln w="12700">
            <a:miter lim="400000"/>
          </a:ln>
          <a:extLst>
            <a:ext uri="{C572A759-6A51-4108-AA02-DFA0A04FC94B}">
              <ma14:wrappingTextBoxFlag xmlns="" xmlns:ma14="http://schemas.microsoft.com/office/mac/drawingml/2011/main" val="1"/>
            </a:ext>
          </a:extLst>
        </p:spPr>
        <p:txBody>
          <a:bodyPr lIns="31329" tIns="31329" rIns="31329" bIns="31329" anchor="ctr">
            <a:spAutoFit/>
          </a:bodyPr>
          <a:lstStyle/>
          <a:p>
            <a:pPr>
              <a:lnSpc>
                <a:spcPct val="80000"/>
              </a:lnSpc>
              <a:spcBef>
                <a:spcPts val="493"/>
              </a:spcBef>
              <a:defRPr sz="4300">
                <a:solidFill>
                  <a:srgbClr val="E32400"/>
                </a:solidFill>
                <a:latin typeface="나눔손글씨 펜"/>
                <a:ea typeface="나눔손글씨 펜"/>
                <a:cs typeface="나눔손글씨 펜"/>
                <a:sym typeface="나눔손글씨 펜"/>
              </a:defRPr>
            </a:pPr>
            <a:r>
              <a:rPr sz="2651" dirty="0">
                <a:solidFill>
                  <a:srgbClr val="000000"/>
                </a:solidFill>
              </a:rPr>
              <a:t>“[CI] enables us to automate more of our process which </a:t>
            </a:r>
            <a:r>
              <a:rPr sz="2651" dirty="0">
                <a:solidFill>
                  <a:schemeClr val="accent4"/>
                </a:solidFill>
              </a:rPr>
              <a:t>frees us up to focus on the important things</a:t>
            </a:r>
            <a:r>
              <a:rPr sz="2651" dirty="0">
                <a:solidFill>
                  <a:srgbClr val="000000"/>
                </a:solidFill>
              </a:rPr>
              <a:t> — like implementing and shipping features! […]</a:t>
            </a:r>
          </a:p>
          <a:p>
            <a:pPr>
              <a:lnSpc>
                <a:spcPct val="80000"/>
              </a:lnSpc>
              <a:spcBef>
                <a:spcPts val="493"/>
              </a:spcBef>
              <a:defRPr sz="4300">
                <a:solidFill>
                  <a:srgbClr val="E32400"/>
                </a:solidFill>
                <a:latin typeface="나눔손글씨 펜"/>
                <a:ea typeface="나눔손글씨 펜"/>
                <a:cs typeface="나눔손글씨 펜"/>
                <a:sym typeface="나눔손글씨 펜"/>
              </a:defRPr>
            </a:pPr>
            <a:r>
              <a:rPr sz="2651" dirty="0">
                <a:solidFill>
                  <a:srgbClr val="000000"/>
                </a:solidFill>
              </a:rPr>
              <a:t> </a:t>
            </a:r>
          </a:p>
          <a:p>
            <a:pPr algn="l">
              <a:lnSpc>
                <a:spcPct val="80000"/>
              </a:lnSpc>
              <a:defRPr sz="4300">
                <a:solidFill>
                  <a:srgbClr val="E32400"/>
                </a:solidFill>
                <a:latin typeface="나눔손글씨 펜"/>
                <a:ea typeface="나눔손글씨 펜"/>
                <a:cs typeface="나눔손글씨 펜"/>
                <a:sym typeface="나눔손글씨 펜"/>
              </a:defRPr>
            </a:pPr>
            <a:r>
              <a:rPr sz="2651" dirty="0">
                <a:solidFill>
                  <a:srgbClr val="000000"/>
                </a:solidFill>
              </a:rPr>
              <a:t>[The integration of Travis-CI in GitHub] enables the team to </a:t>
            </a:r>
            <a:r>
              <a:rPr sz="2651" dirty="0">
                <a:solidFill>
                  <a:schemeClr val="accent4"/>
                </a:solidFill>
              </a:rPr>
              <a:t>rapidly find integration errors or regression failures</a:t>
            </a:r>
            <a:r>
              <a:rPr sz="2651" dirty="0">
                <a:solidFill>
                  <a:srgbClr val="000000"/>
                </a:solidFill>
              </a:rPr>
              <a:t> in the test suite. This tightens the feedback loop and </a:t>
            </a:r>
            <a:r>
              <a:rPr sz="2651" u="sng" dirty="0">
                <a:solidFill>
                  <a:schemeClr val="accent4"/>
                </a:solidFill>
              </a:rPr>
              <a:t>not only enables more defect free code, but greatly speeds up our process</a:t>
            </a:r>
            <a:r>
              <a:rPr sz="2651" dirty="0">
                <a:solidFill>
                  <a:srgbClr val="000000"/>
                </a:solidFill>
              </a:rPr>
              <a:t>.”</a:t>
            </a:r>
          </a:p>
        </p:txBody>
      </p:sp>
    </p:spTree>
    <p:extLst>
      <p:ext uri="{BB962C8B-B14F-4D97-AF65-F5344CB8AC3E}">
        <p14:creationId xmlns:p14="http://schemas.microsoft.com/office/powerpoint/2010/main" val="115647551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p:sp>
        <p:nvSpPr>
          <p:cNvPr id="3" name="Content Placeholder 2"/>
          <p:cNvSpPr>
            <a:spLocks noGrp="1"/>
          </p:cNvSpPr>
          <p:nvPr>
            <p:ph idx="1"/>
          </p:nvPr>
        </p:nvSpPr>
        <p:spPr/>
        <p:txBody>
          <a:bodyPr>
            <a:normAutofit lnSpcReduction="10000"/>
          </a:bodyPr>
          <a:lstStyle/>
          <a:p>
            <a:r>
              <a:rPr lang="en-US" dirty="0"/>
              <a:t>CI Tools manage </a:t>
            </a:r>
            <a:r>
              <a:rPr lang="en-US" sz="2807" b="1" i="1" dirty="0"/>
              <a:t>Build</a:t>
            </a:r>
            <a:r>
              <a:rPr lang="en-US" i="1" dirty="0"/>
              <a:t>, </a:t>
            </a:r>
            <a:r>
              <a:rPr lang="en-US" sz="2807" b="1" i="1" dirty="0"/>
              <a:t>Test</a:t>
            </a:r>
            <a:r>
              <a:rPr lang="en-US" i="1" dirty="0"/>
              <a:t>, </a:t>
            </a:r>
            <a:r>
              <a:rPr lang="en-US" dirty="0"/>
              <a:t>and </a:t>
            </a:r>
            <a:r>
              <a:rPr lang="en-US" sz="2807" b="1" i="1" dirty="0"/>
              <a:t>Deploy</a:t>
            </a:r>
            <a:r>
              <a:rPr lang="en-US" i="1" dirty="0"/>
              <a:t> </a:t>
            </a:r>
            <a:r>
              <a:rPr lang="en-US" dirty="0"/>
              <a:t>phases for DevOps</a:t>
            </a:r>
            <a:br>
              <a:rPr lang="en-US" dirty="0"/>
            </a:br>
            <a:endParaRPr lang="en-US" dirty="0"/>
          </a:p>
          <a:p>
            <a:r>
              <a:rPr lang="en-US" dirty="0"/>
              <a:t>These tools must manage failures, delays, parallelization, scheduling, operator notification &amp; interaction, and deal many different types of languages, tools etc. </a:t>
            </a:r>
            <a:br>
              <a:rPr lang="en-US" dirty="0"/>
            </a:br>
            <a:endParaRPr lang="en-US" dirty="0"/>
          </a:p>
          <a:p>
            <a:r>
              <a:rPr lang="en-US" dirty="0"/>
              <a:t>Jenkins is a “own and operate” example.</a:t>
            </a:r>
            <a:br>
              <a:rPr lang="en-US" dirty="0"/>
            </a:br>
            <a:endParaRPr lang="en-US" dirty="0"/>
          </a:p>
          <a:p>
            <a:r>
              <a:rPr lang="en-US" dirty="0"/>
              <a:t>Travis provides CI as a Service  (DevOps or no DevOps). </a:t>
            </a:r>
            <a:br>
              <a:rPr lang="en-US" dirty="0"/>
            </a:br>
            <a:endParaRPr lang="en-US" dirty="0"/>
          </a:p>
          <a:p>
            <a:r>
              <a:rPr lang="en-US" dirty="0"/>
              <a:t>Travis integrates with GitHub, and helps Open Source projects manage scale. </a:t>
            </a:r>
          </a:p>
          <a:p>
            <a:pPr marL="0" indent="0">
              <a:buNone/>
            </a:pPr>
            <a:endParaRPr lang="en-US" dirty="0"/>
          </a:p>
        </p:txBody>
      </p:sp>
    </p:spTree>
    <p:extLst>
      <p:ext uri="{BB962C8B-B14F-4D97-AF65-F5344CB8AC3E}">
        <p14:creationId xmlns:p14="http://schemas.microsoft.com/office/powerpoint/2010/main" val="22974454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EB062D-BA43-9446-9B71-0439E8D95AE3}"/>
              </a:ext>
            </a:extLst>
          </p:cNvPr>
          <p:cNvSpPr>
            <a:spLocks noGrp="1"/>
          </p:cNvSpPr>
          <p:nvPr>
            <p:ph type="title"/>
          </p:nvPr>
        </p:nvSpPr>
        <p:spPr/>
        <p:txBody>
          <a:bodyPr/>
          <a:lstStyle/>
          <a:p>
            <a:r>
              <a:rPr lang="en-US" dirty="0"/>
              <a:t>Dependencies</a:t>
            </a:r>
          </a:p>
        </p:txBody>
      </p:sp>
      <p:sp>
        <p:nvSpPr>
          <p:cNvPr id="4" name="Slide Number Placeholder 3">
            <a:extLst>
              <a:ext uri="{FF2B5EF4-FFF2-40B4-BE49-F238E27FC236}">
                <a16:creationId xmlns:a16="http://schemas.microsoft.com/office/drawing/2014/main" id="{3EADA574-51E5-C441-9E36-7167B417C78D}"/>
              </a:ext>
            </a:extLst>
          </p:cNvPr>
          <p:cNvSpPr>
            <a:spLocks noGrp="1"/>
          </p:cNvSpPr>
          <p:nvPr>
            <p:ph type="sldNum" sz="quarter" idx="2"/>
          </p:nvPr>
        </p:nvSpPr>
        <p:spPr/>
        <p:txBody>
          <a:bodyPr/>
          <a:lstStyle/>
          <a:p>
            <a:fld id="{86CB4B4D-7CA3-9044-876B-883B54F8677D}" type="slidenum">
              <a:rPr lang="en-US" smtClean="0"/>
              <a:t>3</a:t>
            </a:fld>
            <a:endParaRPr lang="en-US"/>
          </a:p>
        </p:txBody>
      </p:sp>
      <p:pic>
        <p:nvPicPr>
          <p:cNvPr id="5" name="Google Shape;85;p22">
            <a:extLst>
              <a:ext uri="{FF2B5EF4-FFF2-40B4-BE49-F238E27FC236}">
                <a16:creationId xmlns:a16="http://schemas.microsoft.com/office/drawing/2014/main" id="{C445C6B0-1AF7-BE4A-9605-59668BFF8DFB}"/>
              </a:ext>
            </a:extLst>
          </p:cNvPr>
          <p:cNvPicPr preferRelativeResize="0"/>
          <p:nvPr/>
        </p:nvPicPr>
        <p:blipFill>
          <a:blip r:embed="rId2">
            <a:alphaModFix/>
          </a:blip>
          <a:stretch>
            <a:fillRect/>
          </a:stretch>
        </p:blipFill>
        <p:spPr>
          <a:xfrm>
            <a:off x="6660598" y="2162525"/>
            <a:ext cx="3261326" cy="3231450"/>
          </a:xfrm>
          <a:prstGeom prst="rect">
            <a:avLst/>
          </a:prstGeom>
          <a:noFill/>
          <a:ln>
            <a:noFill/>
          </a:ln>
        </p:spPr>
      </p:pic>
      <p:pic>
        <p:nvPicPr>
          <p:cNvPr id="6" name="Google Shape;86;p22">
            <a:extLst>
              <a:ext uri="{FF2B5EF4-FFF2-40B4-BE49-F238E27FC236}">
                <a16:creationId xmlns:a16="http://schemas.microsoft.com/office/drawing/2014/main" id="{06EE1996-E8A3-0A4F-BCA4-B9A05F500EF8}"/>
              </a:ext>
            </a:extLst>
          </p:cNvPr>
          <p:cNvPicPr preferRelativeResize="0"/>
          <p:nvPr/>
        </p:nvPicPr>
        <p:blipFill rotWithShape="1">
          <a:blip r:embed="rId3">
            <a:alphaModFix/>
          </a:blip>
          <a:srcRect l="2441" t="5070" r="1451" b="2224"/>
          <a:stretch/>
        </p:blipFill>
        <p:spPr>
          <a:xfrm>
            <a:off x="911178" y="2162525"/>
            <a:ext cx="5595550" cy="3044889"/>
          </a:xfrm>
          <a:prstGeom prst="rect">
            <a:avLst/>
          </a:prstGeom>
          <a:noFill/>
          <a:ln w="9525" cap="flat" cmpd="sng">
            <a:solidFill>
              <a:srgbClr val="595959"/>
            </a:solidFill>
            <a:prstDash val="solid"/>
            <a:round/>
            <a:headEnd type="none" w="sm" len="sm"/>
            <a:tailEnd type="none" w="sm" len="sm"/>
          </a:ln>
        </p:spPr>
      </p:pic>
      <p:sp>
        <p:nvSpPr>
          <p:cNvPr id="7" name="Google Shape;87;p22">
            <a:extLst>
              <a:ext uri="{FF2B5EF4-FFF2-40B4-BE49-F238E27FC236}">
                <a16:creationId xmlns:a16="http://schemas.microsoft.com/office/drawing/2014/main" id="{B1BE327B-4382-5F47-82A6-DD5FEEA2E1F0}"/>
              </a:ext>
            </a:extLst>
          </p:cNvPr>
          <p:cNvSpPr txBox="1"/>
          <p:nvPr/>
        </p:nvSpPr>
        <p:spPr>
          <a:xfrm>
            <a:off x="1324428" y="5406700"/>
            <a:ext cx="4586400" cy="572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dirty="0"/>
              <a:t>A Quantitative Study of Java Software Buildability</a:t>
            </a:r>
            <a:endParaRPr sz="1600" dirty="0"/>
          </a:p>
          <a:p>
            <a:pPr marL="0" lvl="0" indent="0" algn="l" rtl="0">
              <a:spcBef>
                <a:spcPts val="0"/>
              </a:spcBef>
              <a:spcAft>
                <a:spcPts val="0"/>
              </a:spcAft>
              <a:buNone/>
            </a:pPr>
            <a:r>
              <a:rPr lang="en" sz="1600" u="sng" dirty="0">
                <a:solidFill>
                  <a:srgbClr val="0097A7"/>
                </a:solidFill>
                <a:hlinkClick r:id="rId4"/>
              </a:rPr>
              <a:t>https://sulir.github.io/papers/Sulir16quantitative.pdf</a:t>
            </a:r>
            <a:endParaRPr sz="1600" dirty="0"/>
          </a:p>
        </p:txBody>
      </p:sp>
    </p:spTree>
    <p:extLst>
      <p:ext uri="{BB962C8B-B14F-4D97-AF65-F5344CB8AC3E}">
        <p14:creationId xmlns:p14="http://schemas.microsoft.com/office/powerpoint/2010/main" val="1901283135"/>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23"/>
          <p:cNvSpPr txBox="1">
            <a:spLocks noGrp="1"/>
          </p:cNvSpPr>
          <p:nvPr>
            <p:ph type="title"/>
          </p:nvPr>
        </p:nvSpPr>
        <p:spPr>
          <a:xfrm>
            <a:off x="364516" y="1291163"/>
            <a:ext cx="9964368" cy="669741"/>
          </a:xfrm>
          <a:prstGeom prst="rect">
            <a:avLst/>
          </a:prstGeom>
        </p:spPr>
        <p:txBody>
          <a:bodyPr spcFirstLastPara="1" wrap="square" lIns="106916" tIns="106916" rIns="106916" bIns="106916" anchor="t" anchorCtr="0">
            <a:noAutofit/>
          </a:bodyPr>
          <a:lstStyle/>
          <a:p>
            <a:pPr algn="ctr">
              <a:spcBef>
                <a:spcPts val="0"/>
              </a:spcBef>
            </a:pPr>
            <a:r>
              <a:rPr lang="en"/>
              <a:t>Practice</a:t>
            </a:r>
            <a:endParaRPr/>
          </a:p>
        </p:txBody>
      </p:sp>
      <p:sp>
        <p:nvSpPr>
          <p:cNvPr id="93" name="Google Shape;93;p23"/>
          <p:cNvSpPr txBox="1">
            <a:spLocks noGrp="1"/>
          </p:cNvSpPr>
          <p:nvPr>
            <p:ph type="body" idx="1"/>
          </p:nvPr>
        </p:nvSpPr>
        <p:spPr>
          <a:xfrm>
            <a:off x="720963" y="2118487"/>
            <a:ext cx="9964368" cy="3995290"/>
          </a:xfrm>
          <a:prstGeom prst="rect">
            <a:avLst/>
          </a:prstGeom>
        </p:spPr>
        <p:txBody>
          <a:bodyPr spcFirstLastPara="1" wrap="square" lIns="106916" tIns="106916" rIns="106916" bIns="106916" anchor="t" anchorCtr="0">
            <a:noAutofit/>
          </a:bodyPr>
          <a:lstStyle/>
          <a:p>
            <a:pPr marL="0" indent="0">
              <a:spcBef>
                <a:spcPts val="0"/>
              </a:spcBef>
              <a:buNone/>
            </a:pPr>
            <a:r>
              <a:rPr lang="en" sz="2807" b="1" dirty="0">
                <a:ea typeface="Times New Roman"/>
                <a:cs typeface="Times New Roman"/>
                <a:sym typeface="Times New Roman"/>
              </a:rPr>
              <a:t>Continuous integration</a:t>
            </a:r>
            <a:r>
              <a:rPr lang="en" sz="2807" dirty="0">
                <a:ea typeface="Times New Roman"/>
                <a:cs typeface="Times New Roman"/>
                <a:sym typeface="Times New Roman"/>
              </a:rPr>
              <a:t>: A practice where developers automatically build, test, and analyze a software change in response to every software change committed to the source repository. A continuous integration server monitors the status of every commit and reports any problems.</a:t>
            </a:r>
            <a:endParaRPr sz="2807" dirty="0">
              <a:ea typeface="Times New Roman"/>
              <a:cs typeface="Times New Roman"/>
              <a:sym typeface="Times New Roman"/>
            </a:endParaRPr>
          </a:p>
          <a:p>
            <a:pPr marL="0" indent="0">
              <a:spcBef>
                <a:spcPts val="1871"/>
              </a:spcBef>
              <a:buNone/>
            </a:pPr>
            <a:endParaRPr sz="1637" dirty="0">
              <a:ea typeface="Times New Roman"/>
              <a:cs typeface="Times New Roman"/>
              <a:sym typeface="Times New Roman"/>
            </a:endParaRPr>
          </a:p>
          <a:p>
            <a:pPr marL="0" indent="0">
              <a:spcBef>
                <a:spcPts val="1871"/>
              </a:spcBef>
              <a:spcAft>
                <a:spcPts val="1871"/>
              </a:spcAft>
              <a:buNone/>
            </a:pPr>
            <a:r>
              <a:rPr lang="en" sz="1637" i="1" dirty="0">
                <a:ea typeface="Times New Roman"/>
                <a:cs typeface="Times New Roman"/>
                <a:sym typeface="Times New Roman"/>
              </a:rPr>
              <a:t>Configuration Management is the legacy process prior to CI, but still many of the concepts have been explored, just done manually or without tool support.  We see these things come back, with mobile software (device fragmentation).</a:t>
            </a:r>
            <a:endParaRPr i="1" dirty="0"/>
          </a:p>
        </p:txBody>
      </p:sp>
    </p:spTree>
    <p:extLst>
      <p:ext uri="{BB962C8B-B14F-4D97-AF65-F5344CB8AC3E}">
        <p14:creationId xmlns:p14="http://schemas.microsoft.com/office/powerpoint/2010/main" val="2163888081"/>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E517E-2950-6040-B985-CABF422C9109}"/>
              </a:ext>
            </a:extLst>
          </p:cNvPr>
          <p:cNvSpPr>
            <a:spLocks noGrp="1"/>
          </p:cNvSpPr>
          <p:nvPr>
            <p:ph type="title"/>
          </p:nvPr>
        </p:nvSpPr>
        <p:spPr/>
        <p:txBody>
          <a:bodyPr/>
          <a:lstStyle/>
          <a:p>
            <a:r>
              <a:rPr lang="en-US" dirty="0"/>
              <a:t>CI - What does it really mean?</a:t>
            </a:r>
          </a:p>
        </p:txBody>
      </p:sp>
      <p:sp>
        <p:nvSpPr>
          <p:cNvPr id="3" name="Text Placeholder 2">
            <a:extLst>
              <a:ext uri="{FF2B5EF4-FFF2-40B4-BE49-F238E27FC236}">
                <a16:creationId xmlns:a16="http://schemas.microsoft.com/office/drawing/2014/main" id="{97996252-3341-8141-9A96-F0D7BE468887}"/>
              </a:ext>
            </a:extLst>
          </p:cNvPr>
          <p:cNvSpPr>
            <a:spLocks noGrp="1"/>
          </p:cNvSpPr>
          <p:nvPr>
            <p:ph type="body" idx="1"/>
          </p:nvPr>
        </p:nvSpPr>
        <p:spPr/>
        <p:txBody>
          <a:bodyPr/>
          <a:lstStyle/>
          <a:p>
            <a:r>
              <a:rPr lang="en-US" dirty="0"/>
              <a:t>At a regular frequency (ideally at every commit), the system is:</a:t>
            </a:r>
          </a:p>
          <a:p>
            <a:pPr lvl="1"/>
            <a:r>
              <a:rPr lang="en-US" dirty="0"/>
              <a:t>Integrated </a:t>
            </a:r>
          </a:p>
          <a:p>
            <a:pPr lvl="2"/>
            <a:r>
              <a:rPr lang="en-US" dirty="0"/>
              <a:t>All changes up until that point are combined into the project </a:t>
            </a:r>
          </a:p>
          <a:p>
            <a:pPr lvl="1"/>
            <a:r>
              <a:rPr lang="en-US" dirty="0"/>
              <a:t>Built </a:t>
            </a:r>
          </a:p>
          <a:p>
            <a:pPr lvl="2"/>
            <a:r>
              <a:rPr lang="en-US" dirty="0"/>
              <a:t>The code is compiled into an executable or package </a:t>
            </a:r>
          </a:p>
          <a:p>
            <a:pPr lvl="1"/>
            <a:r>
              <a:rPr lang="en-US" dirty="0"/>
              <a:t>Tested </a:t>
            </a:r>
          </a:p>
          <a:p>
            <a:pPr lvl="2"/>
            <a:r>
              <a:rPr lang="en-US" dirty="0"/>
              <a:t>Automated test suites are run </a:t>
            </a:r>
          </a:p>
          <a:p>
            <a:pPr lvl="1"/>
            <a:r>
              <a:rPr lang="en-US" dirty="0"/>
              <a:t>Archived</a:t>
            </a:r>
          </a:p>
          <a:p>
            <a:pPr lvl="2"/>
            <a:r>
              <a:rPr lang="en-US" dirty="0"/>
              <a:t>Versioned and stored so it can be distributed as is, if desired </a:t>
            </a:r>
          </a:p>
          <a:p>
            <a:pPr lvl="1"/>
            <a:r>
              <a:rPr lang="en-US" dirty="0"/>
              <a:t>Deployed </a:t>
            </a:r>
          </a:p>
          <a:p>
            <a:pPr lvl="2"/>
            <a:r>
              <a:rPr lang="en-US" dirty="0"/>
              <a:t>Loaded onto a system where the developers can interact with it </a:t>
            </a:r>
          </a:p>
        </p:txBody>
      </p:sp>
      <p:sp>
        <p:nvSpPr>
          <p:cNvPr id="4" name="Slide Number Placeholder 3">
            <a:extLst>
              <a:ext uri="{FF2B5EF4-FFF2-40B4-BE49-F238E27FC236}">
                <a16:creationId xmlns:a16="http://schemas.microsoft.com/office/drawing/2014/main" id="{D272A91D-EA1E-DA49-B665-150AE8E6AE21}"/>
              </a:ext>
            </a:extLst>
          </p:cNvPr>
          <p:cNvSpPr>
            <a:spLocks noGrp="1"/>
          </p:cNvSpPr>
          <p:nvPr>
            <p:ph type="sldNum" sz="quarter" idx="7"/>
          </p:nvPr>
        </p:nvSpPr>
        <p:spPr/>
        <p:txBody>
          <a:bodyPr/>
          <a:lstStyle/>
          <a:p>
            <a:fld id="{B6F15528-21DE-4FAA-801E-634DDDAF4B2B}" type="slidenum">
              <a:rPr lang="en-US" smtClean="0"/>
              <a:t>5</a:t>
            </a:fld>
            <a:endParaRPr lang="en-US"/>
          </a:p>
        </p:txBody>
      </p:sp>
    </p:spTree>
    <p:extLst>
      <p:ext uri="{BB962C8B-B14F-4D97-AF65-F5344CB8AC3E}">
        <p14:creationId xmlns:p14="http://schemas.microsoft.com/office/powerpoint/2010/main" val="27818687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24"/>
          <p:cNvSpPr txBox="1">
            <a:spLocks noGrp="1"/>
          </p:cNvSpPr>
          <p:nvPr>
            <p:ph type="title"/>
          </p:nvPr>
        </p:nvSpPr>
        <p:spPr>
          <a:xfrm>
            <a:off x="364516" y="1291163"/>
            <a:ext cx="9964368" cy="669741"/>
          </a:xfrm>
          <a:prstGeom prst="rect">
            <a:avLst/>
          </a:prstGeom>
        </p:spPr>
        <p:txBody>
          <a:bodyPr spcFirstLastPara="1" wrap="square" lIns="106916" tIns="106916" rIns="106916" bIns="106916" anchor="t" anchorCtr="0">
            <a:noAutofit/>
          </a:bodyPr>
          <a:lstStyle/>
          <a:p>
            <a:pPr algn="ctr">
              <a:spcBef>
                <a:spcPts val="0"/>
              </a:spcBef>
            </a:pPr>
            <a:r>
              <a:rPr lang="en"/>
              <a:t>Claimed Benefits</a:t>
            </a:r>
            <a:endParaRPr/>
          </a:p>
        </p:txBody>
      </p:sp>
      <p:sp>
        <p:nvSpPr>
          <p:cNvPr id="99" name="Google Shape;99;p24"/>
          <p:cNvSpPr txBox="1">
            <a:spLocks noGrp="1"/>
          </p:cNvSpPr>
          <p:nvPr>
            <p:ph type="body" idx="1"/>
          </p:nvPr>
        </p:nvSpPr>
        <p:spPr>
          <a:xfrm>
            <a:off x="163050" y="2118487"/>
            <a:ext cx="10343970" cy="3995290"/>
          </a:xfrm>
          <a:prstGeom prst="rect">
            <a:avLst/>
          </a:prstGeom>
        </p:spPr>
        <p:txBody>
          <a:bodyPr spcFirstLastPara="1" wrap="square" lIns="106916" tIns="106916" rIns="106916" bIns="106916" anchor="t" anchorCtr="0">
            <a:noAutofit/>
          </a:bodyPr>
          <a:lstStyle/>
          <a:p>
            <a:pPr marL="534650" indent="-445541">
              <a:lnSpc>
                <a:spcPct val="100000"/>
              </a:lnSpc>
              <a:buSzPts val="2400"/>
              <a:buFont typeface="Times New Roman"/>
              <a:buChar char="●"/>
            </a:pPr>
            <a:r>
              <a:rPr lang="en" sz="2807" dirty="0">
                <a:cs typeface="Times New Roman"/>
                <a:sym typeface="Times New Roman"/>
              </a:rPr>
              <a:t>Detecting defects and fixing them </a:t>
            </a:r>
            <a:r>
              <a:rPr lang="en" sz="2807" dirty="0">
                <a:solidFill>
                  <a:srgbClr val="C00000"/>
                </a:solidFill>
                <a:cs typeface="Times New Roman"/>
                <a:sym typeface="Times New Roman"/>
              </a:rPr>
              <a:t>faster</a:t>
            </a:r>
            <a:endParaRPr sz="2807" dirty="0">
              <a:solidFill>
                <a:srgbClr val="C00000"/>
              </a:solidFill>
              <a:cs typeface="Times New Roman"/>
              <a:sym typeface="Times New Roman"/>
            </a:endParaRPr>
          </a:p>
          <a:p>
            <a:pPr marL="534650" indent="-445541">
              <a:lnSpc>
                <a:spcPct val="100000"/>
              </a:lnSpc>
              <a:buSzPts val="2400"/>
              <a:buFont typeface="Times New Roman"/>
              <a:buChar char="●"/>
            </a:pPr>
            <a:r>
              <a:rPr lang="en" sz="2807" dirty="0">
                <a:cs typeface="Times New Roman"/>
                <a:sym typeface="Times New Roman"/>
              </a:rPr>
              <a:t>Health of software is </a:t>
            </a:r>
            <a:r>
              <a:rPr lang="en" sz="2807" dirty="0">
                <a:solidFill>
                  <a:srgbClr val="C00000"/>
                </a:solidFill>
                <a:cs typeface="Times New Roman"/>
                <a:sym typeface="Times New Roman"/>
              </a:rPr>
              <a:t>measurable</a:t>
            </a:r>
            <a:endParaRPr sz="2807" dirty="0">
              <a:solidFill>
                <a:srgbClr val="C00000"/>
              </a:solidFill>
              <a:cs typeface="Times New Roman"/>
              <a:sym typeface="Times New Roman"/>
            </a:endParaRPr>
          </a:p>
          <a:p>
            <a:pPr marL="534650" indent="-445541">
              <a:lnSpc>
                <a:spcPct val="100000"/>
              </a:lnSpc>
              <a:buSzPts val="2400"/>
              <a:buFont typeface="Times New Roman"/>
              <a:buChar char="●"/>
            </a:pPr>
            <a:r>
              <a:rPr lang="en" sz="2807" dirty="0">
                <a:cs typeface="Times New Roman"/>
                <a:sym typeface="Times New Roman"/>
              </a:rPr>
              <a:t>Reduce assumptions about environment</a:t>
            </a:r>
            <a:endParaRPr sz="2807" dirty="0">
              <a:cs typeface="Times New Roman"/>
              <a:sym typeface="Times New Roman"/>
            </a:endParaRPr>
          </a:p>
          <a:p>
            <a:pPr marL="534650" indent="-445541">
              <a:lnSpc>
                <a:spcPct val="100000"/>
              </a:lnSpc>
              <a:buSzPts val="2400"/>
              <a:buFont typeface="Times New Roman"/>
              <a:buChar char="●"/>
            </a:pPr>
            <a:r>
              <a:rPr lang="en" sz="2807" dirty="0">
                <a:cs typeface="Times New Roman"/>
                <a:sym typeface="Times New Roman"/>
              </a:rPr>
              <a:t>Reducing repetitive processes saves </a:t>
            </a:r>
            <a:r>
              <a:rPr lang="en" sz="2807" dirty="0">
                <a:solidFill>
                  <a:srgbClr val="C00000"/>
                </a:solidFill>
                <a:cs typeface="Times New Roman"/>
                <a:sym typeface="Times New Roman"/>
              </a:rPr>
              <a:t>time</a:t>
            </a:r>
            <a:r>
              <a:rPr lang="en" sz="2807" dirty="0">
                <a:cs typeface="Times New Roman"/>
                <a:sym typeface="Times New Roman"/>
              </a:rPr>
              <a:t>, costs, and effort</a:t>
            </a:r>
            <a:endParaRPr sz="2807" dirty="0">
              <a:cs typeface="Times New Roman"/>
              <a:sym typeface="Times New Roman"/>
            </a:endParaRPr>
          </a:p>
          <a:p>
            <a:pPr marL="534650" indent="-445541">
              <a:lnSpc>
                <a:spcPct val="100000"/>
              </a:lnSpc>
              <a:buSzPts val="2400"/>
              <a:buFont typeface="Times New Roman"/>
              <a:buChar char="●"/>
            </a:pPr>
            <a:r>
              <a:rPr lang="en" sz="2807" dirty="0">
                <a:cs typeface="Times New Roman"/>
                <a:sym typeface="Times New Roman"/>
              </a:rPr>
              <a:t>CI can enable you to release </a:t>
            </a:r>
            <a:r>
              <a:rPr lang="en" sz="2807" dirty="0">
                <a:solidFill>
                  <a:srgbClr val="C00000"/>
                </a:solidFill>
                <a:cs typeface="Times New Roman"/>
                <a:sym typeface="Times New Roman"/>
              </a:rPr>
              <a:t>deployable</a:t>
            </a:r>
            <a:r>
              <a:rPr lang="en" sz="2807" dirty="0">
                <a:cs typeface="Times New Roman"/>
                <a:sym typeface="Times New Roman"/>
              </a:rPr>
              <a:t> software at </a:t>
            </a:r>
            <a:r>
              <a:rPr lang="en" sz="2807" dirty="0">
                <a:solidFill>
                  <a:srgbClr val="C00000"/>
                </a:solidFill>
                <a:cs typeface="Times New Roman"/>
                <a:sym typeface="Times New Roman"/>
              </a:rPr>
              <a:t>any</a:t>
            </a:r>
            <a:r>
              <a:rPr lang="en" sz="2807" dirty="0">
                <a:cs typeface="Times New Roman"/>
                <a:sym typeface="Times New Roman"/>
              </a:rPr>
              <a:t> point in </a:t>
            </a:r>
            <a:r>
              <a:rPr lang="en" sz="2807" dirty="0">
                <a:solidFill>
                  <a:srgbClr val="C00000"/>
                </a:solidFill>
                <a:cs typeface="Times New Roman"/>
                <a:sym typeface="Times New Roman"/>
              </a:rPr>
              <a:t>time</a:t>
            </a:r>
            <a:r>
              <a:rPr lang="en" sz="2807" dirty="0">
                <a:cs typeface="Times New Roman"/>
                <a:sym typeface="Times New Roman"/>
              </a:rPr>
              <a:t>.</a:t>
            </a:r>
            <a:endParaRPr sz="2807" dirty="0">
              <a:cs typeface="Times New Roman"/>
              <a:sym typeface="Times New Roman"/>
            </a:endParaRPr>
          </a:p>
          <a:p>
            <a:pPr marL="534650" indent="-445541">
              <a:lnSpc>
                <a:spcPct val="100000"/>
              </a:lnSpc>
              <a:buSzPts val="2400"/>
              <a:buFont typeface="Times New Roman"/>
              <a:buChar char="●"/>
            </a:pPr>
            <a:r>
              <a:rPr lang="en" sz="2807" dirty="0">
                <a:cs typeface="Times New Roman"/>
                <a:sym typeface="Times New Roman"/>
              </a:rPr>
              <a:t>CI offers a global mechanism for feedback about failure, enabling developers to have more confidence in making their changes.</a:t>
            </a:r>
            <a:endParaRPr sz="2807" dirty="0">
              <a:cs typeface="Times New Roman"/>
              <a:sym typeface="Times New Roman"/>
            </a:endParaRPr>
          </a:p>
          <a:p>
            <a:pPr marL="0" indent="0">
              <a:lnSpc>
                <a:spcPct val="115000"/>
              </a:lnSpc>
              <a:spcBef>
                <a:spcPts val="1871"/>
              </a:spcBef>
              <a:spcAft>
                <a:spcPts val="1871"/>
              </a:spcAft>
              <a:buSzPts val="1400"/>
              <a:buNone/>
            </a:pPr>
            <a:r>
              <a:rPr lang="en" sz="2807" dirty="0">
                <a:ea typeface="Times New Roman"/>
                <a:cs typeface="Times New Roman"/>
                <a:sym typeface="Times New Roman"/>
              </a:rPr>
              <a:t> </a:t>
            </a:r>
            <a:endParaRPr sz="2807" dirty="0"/>
          </a:p>
        </p:txBody>
      </p:sp>
    </p:spTree>
    <p:extLst>
      <p:ext uri="{BB962C8B-B14F-4D97-AF65-F5344CB8AC3E}">
        <p14:creationId xmlns:p14="http://schemas.microsoft.com/office/powerpoint/2010/main" val="1709139493"/>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25"/>
          <p:cNvSpPr txBox="1">
            <a:spLocks noGrp="1"/>
          </p:cNvSpPr>
          <p:nvPr>
            <p:ph type="title"/>
          </p:nvPr>
        </p:nvSpPr>
        <p:spPr>
          <a:xfrm>
            <a:off x="364516" y="1291163"/>
            <a:ext cx="9964368" cy="669741"/>
          </a:xfrm>
          <a:prstGeom prst="rect">
            <a:avLst/>
          </a:prstGeom>
        </p:spPr>
        <p:txBody>
          <a:bodyPr spcFirstLastPara="1" wrap="square" lIns="106916" tIns="106916" rIns="106916" bIns="106916" anchor="t" anchorCtr="0">
            <a:noAutofit/>
          </a:bodyPr>
          <a:lstStyle/>
          <a:p>
            <a:pPr algn="ctr">
              <a:spcBef>
                <a:spcPts val="0"/>
              </a:spcBef>
            </a:pPr>
            <a:r>
              <a:rPr lang="en"/>
              <a:t>Principles</a:t>
            </a:r>
            <a:endParaRPr/>
          </a:p>
        </p:txBody>
      </p:sp>
      <p:sp>
        <p:nvSpPr>
          <p:cNvPr id="105" name="Google Shape;105;p25"/>
          <p:cNvSpPr txBox="1">
            <a:spLocks noGrp="1"/>
          </p:cNvSpPr>
          <p:nvPr>
            <p:ph type="body" idx="1"/>
          </p:nvPr>
        </p:nvSpPr>
        <p:spPr>
          <a:xfrm>
            <a:off x="542739" y="2118487"/>
            <a:ext cx="9964368" cy="3995290"/>
          </a:xfrm>
          <a:prstGeom prst="rect">
            <a:avLst/>
          </a:prstGeom>
        </p:spPr>
        <p:txBody>
          <a:bodyPr spcFirstLastPara="1" wrap="square" lIns="106916" tIns="106916" rIns="106916" bIns="106916" anchor="t" anchorCtr="0">
            <a:noAutofit/>
          </a:bodyPr>
          <a:lstStyle/>
          <a:p>
            <a:pPr marL="534650" indent="-400987">
              <a:lnSpc>
                <a:spcPct val="100000"/>
              </a:lnSpc>
              <a:buSzPts val="1800"/>
              <a:buFont typeface="Times New Roman"/>
              <a:buChar char="●"/>
            </a:pPr>
            <a:r>
              <a:rPr lang="en" sz="2807" dirty="0">
                <a:ea typeface="Times New Roman"/>
                <a:cs typeface="Times New Roman"/>
                <a:sym typeface="Times New Roman"/>
              </a:rPr>
              <a:t>Commit Code Frequently</a:t>
            </a:r>
            <a:endParaRPr sz="2807" dirty="0">
              <a:ea typeface="Times New Roman"/>
              <a:cs typeface="Times New Roman"/>
              <a:sym typeface="Times New Roman"/>
            </a:endParaRPr>
          </a:p>
          <a:p>
            <a:pPr marL="534650" indent="-400987">
              <a:lnSpc>
                <a:spcPct val="100000"/>
              </a:lnSpc>
              <a:buSzPts val="1800"/>
              <a:buFont typeface="Times New Roman"/>
              <a:buChar char="●"/>
            </a:pPr>
            <a:r>
              <a:rPr lang="en" sz="2807" dirty="0">
                <a:ea typeface="Times New Roman"/>
                <a:cs typeface="Times New Roman"/>
                <a:sym typeface="Times New Roman"/>
              </a:rPr>
              <a:t>Don’t commit broken code</a:t>
            </a:r>
            <a:endParaRPr sz="2807" dirty="0">
              <a:ea typeface="Times New Roman"/>
              <a:cs typeface="Times New Roman"/>
              <a:sym typeface="Times New Roman"/>
            </a:endParaRPr>
          </a:p>
          <a:p>
            <a:pPr marL="534650" indent="-400987">
              <a:lnSpc>
                <a:spcPct val="100000"/>
              </a:lnSpc>
              <a:buSzPts val="1800"/>
              <a:buFont typeface="Times New Roman"/>
              <a:buChar char="●"/>
            </a:pPr>
            <a:r>
              <a:rPr lang="en" sz="2807" dirty="0">
                <a:ea typeface="Times New Roman"/>
                <a:cs typeface="Times New Roman"/>
                <a:sym typeface="Times New Roman"/>
              </a:rPr>
              <a:t>Fix broken builds immediately</a:t>
            </a:r>
            <a:endParaRPr sz="2807" dirty="0">
              <a:ea typeface="Times New Roman"/>
              <a:cs typeface="Times New Roman"/>
              <a:sym typeface="Times New Roman"/>
            </a:endParaRPr>
          </a:p>
          <a:p>
            <a:pPr marL="534650" indent="-400987">
              <a:lnSpc>
                <a:spcPct val="100000"/>
              </a:lnSpc>
              <a:buSzPts val="1800"/>
              <a:buFont typeface="Times New Roman"/>
              <a:buChar char="●"/>
            </a:pPr>
            <a:r>
              <a:rPr lang="en" sz="2807" dirty="0">
                <a:ea typeface="Times New Roman"/>
                <a:cs typeface="Times New Roman"/>
                <a:sym typeface="Times New Roman"/>
              </a:rPr>
              <a:t>Write automated developer tools</a:t>
            </a:r>
            <a:endParaRPr sz="2807" dirty="0">
              <a:ea typeface="Times New Roman"/>
              <a:cs typeface="Times New Roman"/>
              <a:sym typeface="Times New Roman"/>
            </a:endParaRPr>
          </a:p>
          <a:p>
            <a:pPr marL="534650" indent="-400987">
              <a:lnSpc>
                <a:spcPct val="100000"/>
              </a:lnSpc>
              <a:buSzPts val="1800"/>
              <a:buFont typeface="Times New Roman"/>
              <a:buChar char="●"/>
            </a:pPr>
            <a:r>
              <a:rPr lang="en" sz="2807" dirty="0">
                <a:ea typeface="Times New Roman"/>
                <a:cs typeface="Times New Roman"/>
                <a:sym typeface="Times New Roman"/>
              </a:rPr>
              <a:t>All tests and inspections must pass</a:t>
            </a:r>
            <a:endParaRPr sz="2807" dirty="0">
              <a:ea typeface="Times New Roman"/>
              <a:cs typeface="Times New Roman"/>
              <a:sym typeface="Times New Roman"/>
            </a:endParaRPr>
          </a:p>
          <a:p>
            <a:pPr marL="534650" indent="-400987">
              <a:lnSpc>
                <a:spcPct val="100000"/>
              </a:lnSpc>
              <a:buSzPts val="1800"/>
              <a:buFont typeface="Times New Roman"/>
              <a:buChar char="●"/>
            </a:pPr>
            <a:r>
              <a:rPr lang="en" sz="2807" dirty="0">
                <a:ea typeface="Times New Roman"/>
                <a:cs typeface="Times New Roman"/>
                <a:sym typeface="Times New Roman"/>
              </a:rPr>
              <a:t>Run private builds</a:t>
            </a:r>
            <a:endParaRPr sz="2807" dirty="0">
              <a:ea typeface="Times New Roman"/>
              <a:cs typeface="Times New Roman"/>
              <a:sym typeface="Times New Roman"/>
            </a:endParaRPr>
          </a:p>
          <a:p>
            <a:pPr marL="534650" indent="-400987">
              <a:lnSpc>
                <a:spcPct val="100000"/>
              </a:lnSpc>
              <a:buSzPts val="1800"/>
              <a:buFont typeface="Times New Roman"/>
              <a:buChar char="●"/>
            </a:pPr>
            <a:r>
              <a:rPr lang="en" sz="2807" dirty="0">
                <a:ea typeface="Times New Roman"/>
                <a:cs typeface="Times New Roman"/>
                <a:sym typeface="Times New Roman"/>
              </a:rPr>
              <a:t>Avoid getting broken code</a:t>
            </a:r>
            <a:endParaRPr sz="2807" dirty="0"/>
          </a:p>
        </p:txBody>
      </p:sp>
    </p:spTree>
    <p:extLst>
      <p:ext uri="{BB962C8B-B14F-4D97-AF65-F5344CB8AC3E}">
        <p14:creationId xmlns:p14="http://schemas.microsoft.com/office/powerpoint/2010/main" val="1040520881"/>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26"/>
          <p:cNvSpPr txBox="1">
            <a:spLocks noGrp="1"/>
          </p:cNvSpPr>
          <p:nvPr>
            <p:ph type="title"/>
          </p:nvPr>
        </p:nvSpPr>
        <p:spPr>
          <a:xfrm>
            <a:off x="534670" y="1011611"/>
            <a:ext cx="9624060" cy="1002682"/>
          </a:xfrm>
          <a:prstGeom prst="rect">
            <a:avLst/>
          </a:prstGeom>
        </p:spPr>
        <p:txBody>
          <a:bodyPr spcFirstLastPara="1" wrap="square" lIns="106916" tIns="106916" rIns="106916" bIns="106916" anchor="b" anchorCtr="0">
            <a:noAutofit/>
          </a:bodyPr>
          <a:lstStyle/>
          <a:p>
            <a:pPr>
              <a:spcBef>
                <a:spcPts val="0"/>
              </a:spcBef>
            </a:pPr>
            <a:r>
              <a:rPr lang="en"/>
              <a:t>Activity</a:t>
            </a:r>
            <a:endParaRPr/>
          </a:p>
        </p:txBody>
      </p:sp>
      <p:sp>
        <p:nvSpPr>
          <p:cNvPr id="111" name="Google Shape;111;p26"/>
          <p:cNvSpPr txBox="1">
            <a:spLocks noGrp="1"/>
          </p:cNvSpPr>
          <p:nvPr>
            <p:ph type="body" idx="1"/>
          </p:nvPr>
        </p:nvSpPr>
        <p:spPr>
          <a:xfrm>
            <a:off x="534670" y="2174240"/>
            <a:ext cx="7129455" cy="4356999"/>
          </a:xfrm>
          <a:prstGeom prst="rect">
            <a:avLst/>
          </a:prstGeom>
        </p:spPr>
        <p:txBody>
          <a:bodyPr spcFirstLastPara="1" wrap="square" lIns="106916" tIns="106916" rIns="106916" bIns="106916" anchor="t" anchorCtr="0">
            <a:noAutofit/>
          </a:bodyPr>
          <a:lstStyle/>
          <a:p>
            <a:pPr marL="0" indent="0">
              <a:spcBef>
                <a:spcPts val="702"/>
              </a:spcBef>
              <a:buNone/>
            </a:pPr>
            <a:r>
              <a:rPr lang="en" dirty="0"/>
              <a:t>Share your experiences with using CI during a job or internship.</a:t>
            </a:r>
            <a:endParaRPr dirty="0"/>
          </a:p>
          <a:p>
            <a:pPr marL="0" indent="0">
              <a:spcBef>
                <a:spcPts val="702"/>
              </a:spcBef>
              <a:buNone/>
            </a:pPr>
            <a:endParaRPr dirty="0"/>
          </a:p>
          <a:p>
            <a:pPr marL="0" indent="0">
              <a:spcBef>
                <a:spcPts val="702"/>
              </a:spcBef>
              <a:buNone/>
            </a:pPr>
            <a:r>
              <a:rPr lang="en" dirty="0"/>
              <a:t>Name a positive benefit.</a:t>
            </a:r>
            <a:endParaRPr dirty="0"/>
          </a:p>
          <a:p>
            <a:pPr marL="0" indent="0">
              <a:spcBef>
                <a:spcPts val="702"/>
              </a:spcBef>
              <a:buNone/>
            </a:pPr>
            <a:r>
              <a:rPr lang="en" dirty="0"/>
              <a:t>Name a problem.</a:t>
            </a:r>
            <a:endParaRPr dirty="0"/>
          </a:p>
        </p:txBody>
      </p:sp>
      <p:sp>
        <p:nvSpPr>
          <p:cNvPr id="2" name="TextBox 1">
            <a:extLst>
              <a:ext uri="{FF2B5EF4-FFF2-40B4-BE49-F238E27FC236}">
                <a16:creationId xmlns:a16="http://schemas.microsoft.com/office/drawing/2014/main" id="{856A7170-6533-1849-B4D1-7BF02A17D025}"/>
              </a:ext>
            </a:extLst>
          </p:cNvPr>
          <p:cNvSpPr txBox="1"/>
          <p:nvPr/>
        </p:nvSpPr>
        <p:spPr>
          <a:xfrm>
            <a:off x="5954536" y="5926077"/>
            <a:ext cx="4897017" cy="740203"/>
          </a:xfrm>
          <a:prstGeom prst="rect">
            <a:avLst/>
          </a:prstGeom>
          <a:noFill/>
        </p:spPr>
        <p:txBody>
          <a:bodyPr wrap="square" rtlCol="0">
            <a:spAutoFit/>
          </a:bodyPr>
          <a:lstStyle/>
          <a:p>
            <a:r>
              <a:rPr lang="en-US" sz="2105" dirty="0"/>
              <a:t>https://</a:t>
            </a:r>
            <a:r>
              <a:rPr lang="en-US" sz="2105" dirty="0" err="1"/>
              <a:t>itrevolution.com</a:t>
            </a:r>
            <a:r>
              <a:rPr lang="en-US" sz="2105" dirty="0"/>
              <a:t>/book/the-phoenix-project/</a:t>
            </a:r>
          </a:p>
        </p:txBody>
      </p:sp>
      <p:pic>
        <p:nvPicPr>
          <p:cNvPr id="4" name="Picture 3">
            <a:extLst>
              <a:ext uri="{FF2B5EF4-FFF2-40B4-BE49-F238E27FC236}">
                <a16:creationId xmlns:a16="http://schemas.microsoft.com/office/drawing/2014/main" id="{FB96CE72-060A-1B47-895C-5BA5401ED88F}"/>
              </a:ext>
            </a:extLst>
          </p:cNvPr>
          <p:cNvPicPr>
            <a:picLocks noChangeAspect="1"/>
          </p:cNvPicPr>
          <p:nvPr/>
        </p:nvPicPr>
        <p:blipFill>
          <a:blip r:embed="rId3"/>
          <a:stretch>
            <a:fillRect/>
          </a:stretch>
        </p:blipFill>
        <p:spPr>
          <a:xfrm>
            <a:off x="8249194" y="2689049"/>
            <a:ext cx="2255946" cy="3237027"/>
          </a:xfrm>
          <a:prstGeom prst="rect">
            <a:avLst/>
          </a:prstGeom>
        </p:spPr>
      </p:pic>
    </p:spTree>
    <p:extLst>
      <p:ext uri="{BB962C8B-B14F-4D97-AF65-F5344CB8AC3E}">
        <p14:creationId xmlns:p14="http://schemas.microsoft.com/office/powerpoint/2010/main" val="3156825475"/>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29"/>
          <p:cNvSpPr txBox="1">
            <a:spLocks noGrp="1"/>
          </p:cNvSpPr>
          <p:nvPr>
            <p:ph type="title"/>
          </p:nvPr>
        </p:nvSpPr>
        <p:spPr>
          <a:xfrm>
            <a:off x="364516" y="1291163"/>
            <a:ext cx="9964368" cy="669741"/>
          </a:xfrm>
          <a:prstGeom prst="rect">
            <a:avLst/>
          </a:prstGeom>
        </p:spPr>
        <p:txBody>
          <a:bodyPr spcFirstLastPara="1" wrap="square" lIns="106916" tIns="106916" rIns="106916" bIns="106916" anchor="t" anchorCtr="0">
            <a:noAutofit/>
          </a:bodyPr>
          <a:lstStyle/>
          <a:p>
            <a:pPr algn="ctr">
              <a:spcBef>
                <a:spcPts val="0"/>
              </a:spcBef>
            </a:pPr>
            <a:r>
              <a:rPr lang="en"/>
              <a:t>Additional Barriers</a:t>
            </a:r>
            <a:endParaRPr/>
          </a:p>
        </p:txBody>
      </p:sp>
      <p:sp>
        <p:nvSpPr>
          <p:cNvPr id="129" name="Google Shape;129;p29"/>
          <p:cNvSpPr txBox="1">
            <a:spLocks noGrp="1"/>
          </p:cNvSpPr>
          <p:nvPr>
            <p:ph type="body" idx="1"/>
          </p:nvPr>
        </p:nvSpPr>
        <p:spPr>
          <a:xfrm>
            <a:off x="542739" y="2118487"/>
            <a:ext cx="9964368" cy="3995290"/>
          </a:xfrm>
          <a:prstGeom prst="rect">
            <a:avLst/>
          </a:prstGeom>
        </p:spPr>
        <p:txBody>
          <a:bodyPr spcFirstLastPara="1" wrap="square" lIns="106916" tIns="106916" rIns="106916" bIns="106916" anchor="t" anchorCtr="0">
            <a:noAutofit/>
          </a:bodyPr>
          <a:lstStyle/>
          <a:p>
            <a:pPr marL="534650" indent="-400987">
              <a:lnSpc>
                <a:spcPct val="100000"/>
              </a:lnSpc>
              <a:spcBef>
                <a:spcPts val="0"/>
              </a:spcBef>
              <a:buSzPts val="1800"/>
              <a:buFont typeface="Times New Roman"/>
              <a:buChar char="●"/>
            </a:pPr>
            <a:r>
              <a:rPr lang="en" sz="2000" dirty="0">
                <a:ea typeface="Times New Roman"/>
                <a:cs typeface="Times New Roman"/>
                <a:sym typeface="Times New Roman"/>
              </a:rPr>
              <a:t>“My project has seven billion lines of code.  How will this work for me”</a:t>
            </a:r>
            <a:endParaRPr sz="2000" dirty="0">
              <a:ea typeface="Times New Roman"/>
              <a:cs typeface="Times New Roman"/>
              <a:sym typeface="Times New Roman"/>
            </a:endParaRPr>
          </a:p>
          <a:p>
            <a:pPr marL="534650" indent="-400987">
              <a:lnSpc>
                <a:spcPct val="100000"/>
              </a:lnSpc>
              <a:spcBef>
                <a:spcPts val="0"/>
              </a:spcBef>
              <a:buSzPts val="1800"/>
              <a:buFont typeface="Times New Roman"/>
              <a:buChar char="●"/>
            </a:pPr>
            <a:r>
              <a:rPr lang="en" sz="2000" dirty="0">
                <a:ea typeface="Times New Roman"/>
                <a:cs typeface="Times New Roman"/>
                <a:sym typeface="Times New Roman"/>
              </a:rPr>
              <a:t>“I have a legacy application, so how can I transition”</a:t>
            </a:r>
            <a:endParaRPr sz="2000" dirty="0">
              <a:ea typeface="Times New Roman"/>
              <a:cs typeface="Times New Roman"/>
              <a:sym typeface="Times New Roman"/>
            </a:endParaRPr>
          </a:p>
          <a:p>
            <a:pPr marL="534650" indent="-400987">
              <a:lnSpc>
                <a:spcPct val="100000"/>
              </a:lnSpc>
              <a:spcBef>
                <a:spcPts val="0"/>
              </a:spcBef>
              <a:buSzPts val="1800"/>
              <a:buFont typeface="Times New Roman"/>
              <a:buChar char="●"/>
            </a:pPr>
            <a:r>
              <a:rPr lang="en" sz="2000" dirty="0">
                <a:ea typeface="Times New Roman"/>
                <a:cs typeface="Times New Roman"/>
                <a:sym typeface="Times New Roman"/>
              </a:rPr>
              <a:t>“What if our source code is in multiple version control repositories”</a:t>
            </a:r>
            <a:endParaRPr sz="2000" dirty="0">
              <a:ea typeface="Times New Roman"/>
              <a:cs typeface="Times New Roman"/>
              <a:sym typeface="Times New Roman"/>
            </a:endParaRPr>
          </a:p>
          <a:p>
            <a:pPr marL="534650" indent="-400987">
              <a:lnSpc>
                <a:spcPct val="100000"/>
              </a:lnSpc>
              <a:spcBef>
                <a:spcPts val="0"/>
              </a:spcBef>
              <a:buSzPts val="1800"/>
              <a:buFont typeface="Times New Roman"/>
              <a:buChar char="●"/>
            </a:pPr>
            <a:r>
              <a:rPr lang="en" sz="2000" dirty="0">
                <a:ea typeface="Times New Roman"/>
                <a:cs typeface="Times New Roman"/>
                <a:sym typeface="Times New Roman"/>
              </a:rPr>
              <a:t>“Our project is separated geographically, so how can we practice CI”</a:t>
            </a:r>
            <a:endParaRPr sz="2000" dirty="0">
              <a:ea typeface="Times New Roman"/>
              <a:cs typeface="Times New Roman"/>
              <a:sym typeface="Times New Roman"/>
            </a:endParaRPr>
          </a:p>
          <a:p>
            <a:pPr marL="534650" indent="-400987">
              <a:lnSpc>
                <a:spcPct val="100000"/>
              </a:lnSpc>
              <a:spcBef>
                <a:spcPts val="0"/>
              </a:spcBef>
              <a:buSzPts val="1800"/>
              <a:buFont typeface="Times New Roman"/>
              <a:buChar char="●"/>
            </a:pPr>
            <a:r>
              <a:rPr lang="en" sz="2000" dirty="0">
                <a:ea typeface="Times New Roman"/>
                <a:cs typeface="Times New Roman"/>
                <a:sym typeface="Times New Roman"/>
              </a:rPr>
              <a:t>“My integration builds are taking too long”</a:t>
            </a:r>
            <a:endParaRPr sz="2000" dirty="0">
              <a:ea typeface="Times New Roman"/>
              <a:cs typeface="Times New Roman"/>
              <a:sym typeface="Times New Roman"/>
            </a:endParaRPr>
          </a:p>
          <a:p>
            <a:pPr marL="534650" indent="-400987">
              <a:lnSpc>
                <a:spcPct val="100000"/>
              </a:lnSpc>
              <a:spcBef>
                <a:spcPts val="0"/>
              </a:spcBef>
              <a:buSzPts val="1800"/>
              <a:buFont typeface="Times New Roman"/>
              <a:buChar char="●"/>
            </a:pPr>
            <a:r>
              <a:rPr lang="en" sz="2000" dirty="0">
                <a:ea typeface="Times New Roman"/>
                <a:cs typeface="Times New Roman"/>
                <a:sym typeface="Times New Roman"/>
              </a:rPr>
              <a:t>“We frequently get build failures.  Are we doing something wrong?”</a:t>
            </a:r>
            <a:endParaRPr sz="2000" dirty="0">
              <a:ea typeface="Times New Roman"/>
              <a:cs typeface="Times New Roman"/>
              <a:sym typeface="Times New Roman"/>
            </a:endParaRPr>
          </a:p>
          <a:p>
            <a:pPr marL="534650" indent="-400987">
              <a:lnSpc>
                <a:spcPct val="100000"/>
              </a:lnSpc>
              <a:spcBef>
                <a:spcPts val="0"/>
              </a:spcBef>
              <a:buSzPts val="1800"/>
              <a:buFont typeface="Times New Roman"/>
              <a:buChar char="●"/>
            </a:pPr>
            <a:r>
              <a:rPr lang="en" sz="2000" dirty="0">
                <a:ea typeface="Times New Roman"/>
                <a:cs typeface="Times New Roman"/>
                <a:sym typeface="Times New Roman"/>
              </a:rPr>
              <a:t>“We can’t afford a separate build machine [infrastructure].</a:t>
            </a:r>
            <a:endParaRPr sz="2000" dirty="0">
              <a:ea typeface="Times New Roman"/>
              <a:cs typeface="Times New Roman"/>
              <a:sym typeface="Times New Roman"/>
            </a:endParaRPr>
          </a:p>
          <a:p>
            <a:pPr marL="534650" indent="-400987">
              <a:lnSpc>
                <a:spcPct val="100000"/>
              </a:lnSpc>
              <a:spcBef>
                <a:spcPts val="0"/>
              </a:spcBef>
              <a:buSzPts val="1800"/>
              <a:buFont typeface="Times New Roman"/>
              <a:buChar char="●"/>
            </a:pPr>
            <a:r>
              <a:rPr lang="en" sz="2000" dirty="0">
                <a:ea typeface="Times New Roman"/>
                <a:cs typeface="Times New Roman"/>
                <a:sym typeface="Times New Roman"/>
              </a:rPr>
              <a:t>“Our software is too complex; we have to do things manually”</a:t>
            </a:r>
            <a:endParaRPr sz="2000" dirty="0">
              <a:ea typeface="Times New Roman"/>
              <a:cs typeface="Times New Roman"/>
              <a:sym typeface="Times New Roman"/>
            </a:endParaRPr>
          </a:p>
          <a:p>
            <a:pPr marL="534650" indent="-400987">
              <a:lnSpc>
                <a:spcPct val="100000"/>
              </a:lnSpc>
              <a:spcBef>
                <a:spcPts val="0"/>
              </a:spcBef>
              <a:buSzPts val="1800"/>
              <a:buFont typeface="Times New Roman"/>
              <a:buChar char="●"/>
            </a:pPr>
            <a:r>
              <a:rPr lang="en" sz="2000" dirty="0">
                <a:ea typeface="Times New Roman"/>
                <a:cs typeface="Times New Roman"/>
                <a:sym typeface="Times New Roman"/>
              </a:rPr>
              <a:t>“Our software uses a version control repository, but we need to support multiple versions using branching.  How will this work?”</a:t>
            </a:r>
          </a:p>
          <a:p>
            <a:pPr marL="534650" indent="-400987">
              <a:lnSpc>
                <a:spcPct val="100000"/>
              </a:lnSpc>
              <a:spcBef>
                <a:spcPts val="0"/>
              </a:spcBef>
              <a:buSzPts val="1800"/>
              <a:buFont typeface="Times New Roman"/>
              <a:buChar char="●"/>
            </a:pPr>
            <a:endParaRPr lang="en" sz="2000" dirty="0">
              <a:ea typeface="Times New Roman"/>
              <a:cs typeface="Times New Roman"/>
              <a:sym typeface="Times New Roman"/>
            </a:endParaRPr>
          </a:p>
          <a:p>
            <a:pPr marL="534650" indent="-400987">
              <a:lnSpc>
                <a:spcPct val="100000"/>
              </a:lnSpc>
              <a:spcBef>
                <a:spcPts val="0"/>
              </a:spcBef>
              <a:buSzPts val="1800"/>
              <a:buFont typeface="Times New Roman"/>
              <a:buChar char="●"/>
            </a:pPr>
            <a:endParaRPr sz="2000" dirty="0">
              <a:ea typeface="Times New Roman"/>
              <a:cs typeface="Times New Roman"/>
              <a:sym typeface="Times New Roman"/>
            </a:endParaRPr>
          </a:p>
          <a:p>
            <a:pPr marL="0" indent="0">
              <a:lnSpc>
                <a:spcPct val="100000"/>
              </a:lnSpc>
              <a:spcBef>
                <a:spcPts val="0"/>
              </a:spcBef>
              <a:buNone/>
            </a:pPr>
            <a:r>
              <a:rPr lang="en" sz="2000" u="sng" dirty="0">
                <a:solidFill>
                  <a:schemeClr val="hlink"/>
                </a:solidFill>
                <a:ea typeface="Times New Roman"/>
                <a:cs typeface="Times New Roman"/>
                <a:sym typeface="Times New Roman"/>
                <a:hlinkClick r:id="rId3"/>
              </a:rPr>
              <a:t>Continuous Integration (CI) Needs and Wishes for Developers of Proprietary Code</a:t>
            </a:r>
            <a:r>
              <a:rPr lang="en" sz="2000" dirty="0">
                <a:ea typeface="Times New Roman"/>
                <a:cs typeface="Times New Roman"/>
                <a:sym typeface="Times New Roman"/>
              </a:rPr>
              <a:t> - ICSE’17</a:t>
            </a:r>
            <a:endParaRPr sz="2000" dirty="0">
              <a:ea typeface="Times New Roman"/>
              <a:cs typeface="Times New Roman"/>
              <a:sym typeface="Times New Roman"/>
            </a:endParaRPr>
          </a:p>
        </p:txBody>
      </p:sp>
    </p:spTree>
    <p:extLst>
      <p:ext uri="{BB962C8B-B14F-4D97-AF65-F5344CB8AC3E}">
        <p14:creationId xmlns:p14="http://schemas.microsoft.com/office/powerpoint/2010/main" val="2189864764"/>
      </p:ext>
    </p:extLst>
  </p:cSld>
  <p:clrMapOvr>
    <a:masterClrMapping/>
  </p:clrMapOvr>
  <p:transition spd="me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4553</TotalTime>
  <Words>1817</Words>
  <Application>Microsoft Macintosh PowerPoint</Application>
  <PresentationFormat>Custom</PresentationFormat>
  <Paragraphs>234</Paragraphs>
  <Slides>28</Slides>
  <Notes>17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28</vt:i4>
      </vt:variant>
    </vt:vector>
  </HeadingPairs>
  <TitlesOfParts>
    <vt:vector size="36" baseType="lpstr">
      <vt:lpstr>나눔손글씨 펜</vt:lpstr>
      <vt:lpstr>Arial</vt:lpstr>
      <vt:lpstr>Calibri</vt:lpstr>
      <vt:lpstr>Consolas</vt:lpstr>
      <vt:lpstr>Helvetica</vt:lpstr>
      <vt:lpstr>Times New Roman</vt:lpstr>
      <vt:lpstr>Verdana</vt:lpstr>
      <vt:lpstr>Office Theme</vt:lpstr>
      <vt:lpstr>PowerPoint Presentation</vt:lpstr>
      <vt:lpstr>Motivation</vt:lpstr>
      <vt:lpstr>Dependencies</vt:lpstr>
      <vt:lpstr>Practice</vt:lpstr>
      <vt:lpstr>CI - What does it really mean?</vt:lpstr>
      <vt:lpstr>Claimed Benefits</vt:lpstr>
      <vt:lpstr>Principles</vt:lpstr>
      <vt:lpstr>Activity</vt:lpstr>
      <vt:lpstr>Additional Barriers</vt:lpstr>
      <vt:lpstr>Why CI is not enough</vt:lpstr>
      <vt:lpstr>Build Teams</vt:lpstr>
      <vt:lpstr>Build Servers</vt:lpstr>
      <vt:lpstr>What are the problems? </vt:lpstr>
      <vt:lpstr>Beyond?</vt:lpstr>
      <vt:lpstr>Lots of Tools available</vt:lpstr>
      <vt:lpstr>What does Jenkins do</vt:lpstr>
      <vt:lpstr>PowerPoint Presentation</vt:lpstr>
      <vt:lpstr>Core concept: a PIPELINE. </vt:lpstr>
      <vt:lpstr>Jenkins Pipelines</vt:lpstr>
      <vt:lpstr>Reports</vt:lpstr>
      <vt:lpstr>Issues</vt:lpstr>
      <vt:lpstr>Travis</vt:lpstr>
      <vt:lpstr>Travis concepts. </vt:lpstr>
      <vt:lpstr>Travis is compatible…</vt:lpstr>
      <vt:lpstr>Use of Travis for Collaboration</vt:lpstr>
      <vt:lpstr>CI as gatekeeper</vt:lpstr>
      <vt:lpstr>PowerPoint Presentation</vt:lpstr>
      <vt:lpstr>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L1_2019-Introduction</dc:title>
  <dc:creator>Per Runeson</dc:creator>
  <cp:lastModifiedBy>Microsoft Office User</cp:lastModifiedBy>
  <cp:revision>298</cp:revision>
  <dcterms:created xsi:type="dcterms:W3CDTF">2020-04-06T11:05:43Z</dcterms:created>
  <dcterms:modified xsi:type="dcterms:W3CDTF">2020-04-13T21:01:12Z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2019-10-29T00:00:00Z</vt:filetime>
  </property>
  <property fmtid="{D5CDD505-2E9C-101B-9397-08002B2CF9AE}" pid="3" name="LastSaved">
    <vt:filetime>2020-04-06T00:00:00Z</vt:filetime>
  </property>
</Properties>
</file>